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335" r:id="rId4"/>
    <p:sldId id="352" r:id="rId5"/>
    <p:sldId id="334" r:id="rId6"/>
    <p:sldId id="258" r:id="rId7"/>
    <p:sldId id="322" r:id="rId8"/>
    <p:sldId id="324" r:id="rId9"/>
    <p:sldId id="323" r:id="rId10"/>
    <p:sldId id="325" r:id="rId11"/>
    <p:sldId id="326" r:id="rId12"/>
    <p:sldId id="327" r:id="rId13"/>
    <p:sldId id="328" r:id="rId14"/>
    <p:sldId id="329" r:id="rId15"/>
    <p:sldId id="259" r:id="rId16"/>
    <p:sldId id="333" r:id="rId17"/>
    <p:sldId id="261" r:id="rId18"/>
    <p:sldId id="331" r:id="rId19"/>
    <p:sldId id="291" r:id="rId20"/>
    <p:sldId id="292" r:id="rId21"/>
    <p:sldId id="293" r:id="rId22"/>
    <p:sldId id="294" r:id="rId23"/>
    <p:sldId id="332" r:id="rId24"/>
    <p:sldId id="295" r:id="rId25"/>
    <p:sldId id="296" r:id="rId26"/>
    <p:sldId id="297" r:id="rId27"/>
    <p:sldId id="284" r:id="rId28"/>
    <p:sldId id="343" r:id="rId29"/>
    <p:sldId id="338" r:id="rId30"/>
    <p:sldId id="339" r:id="rId31"/>
    <p:sldId id="340" r:id="rId32"/>
    <p:sldId id="350" r:id="rId33"/>
    <p:sldId id="336" r:id="rId34"/>
    <p:sldId id="321" r:id="rId35"/>
    <p:sldId id="277" r:id="rId36"/>
    <p:sldId id="320" r:id="rId37"/>
    <p:sldId id="280" r:id="rId38"/>
    <p:sldId id="351" r:id="rId39"/>
    <p:sldId id="298" r:id="rId40"/>
    <p:sldId id="337" r:id="rId41"/>
    <p:sldId id="285" r:id="rId42"/>
    <p:sldId id="301" r:id="rId43"/>
    <p:sldId id="309" r:id="rId44"/>
    <p:sldId id="341" r:id="rId45"/>
    <p:sldId id="311" r:id="rId46"/>
    <p:sldId id="308" r:id="rId47"/>
    <p:sldId id="312" r:id="rId48"/>
    <p:sldId id="345" r:id="rId49"/>
    <p:sldId id="346" r:id="rId50"/>
    <p:sldId id="313" r:id="rId51"/>
    <p:sldId id="347" r:id="rId52"/>
    <p:sldId id="314" r:id="rId53"/>
    <p:sldId id="302" r:id="rId54"/>
    <p:sldId id="304" r:id="rId55"/>
    <p:sldId id="305" r:id="rId56"/>
    <p:sldId id="303" r:id="rId57"/>
    <p:sldId id="342" r:id="rId58"/>
    <p:sldId id="315" r:id="rId59"/>
    <p:sldId id="348" r:id="rId60"/>
    <p:sldId id="344" r:id="rId61"/>
    <p:sldId id="349" r:id="rId62"/>
    <p:sldId id="319" r:id="rId63"/>
    <p:sldId id="279" r:id="rId64"/>
    <p:sldId id="317" r:id="rId65"/>
    <p:sldId id="318" r:id="rId66"/>
    <p:sldId id="287" r:id="rId67"/>
    <p:sldId id="28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B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0" autoAdjust="0"/>
    <p:restoredTop sz="94238" autoAdjust="0"/>
  </p:normalViewPr>
  <p:slideViewPr>
    <p:cSldViewPr snapToGrid="0">
      <p:cViewPr varScale="1">
        <p:scale>
          <a:sx n="104" d="100"/>
          <a:sy n="104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6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4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1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3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9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29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3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3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F862552-E99A-4E43-8437-23459F6DBEC2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7AB14-4291-4E7B-B099-93696A594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4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직사각형, 사각형, 터쿼이즈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DAC70D-E0D9-1690-085A-7D7336C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22163"/>
            <a:ext cx="4762500" cy="5683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E3D85A-5967-1355-DAD0-0146FB035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383" y="2677462"/>
            <a:ext cx="4255130" cy="947833"/>
          </a:xfrm>
        </p:spPr>
        <p:txBody>
          <a:bodyPr>
            <a:noAutofit/>
          </a:bodyPr>
          <a:lstStyle/>
          <a:p>
            <a:r>
              <a:rPr lang="en-US" altLang="ko-KR" sz="9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Fit</a:t>
            </a:r>
            <a:r>
              <a:rPr lang="en-US" altLang="ko-KR" sz="9000" dirty="0" err="1">
                <a:solidFill>
                  <a:srgbClr val="14B8A6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.</a:t>
            </a:r>
            <a:r>
              <a:rPr lang="en-US" altLang="ko-KR" sz="9000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Hub</a:t>
            </a:r>
            <a:endParaRPr lang="ko-KR" altLang="en-US" sz="9000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FA34A2E6-7220-4607-AE77-AB333D402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79" y="6105761"/>
            <a:ext cx="4359763" cy="45943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Announcement date. 25.8.28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FF3F7-35B6-936C-5780-A576A8E12BB8}"/>
              </a:ext>
            </a:extLst>
          </p:cNvPr>
          <p:cNvSpPr txBox="1"/>
          <p:nvPr/>
        </p:nvSpPr>
        <p:spPr>
          <a:xfrm>
            <a:off x="1100750" y="333666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 손안의 </a:t>
            </a:r>
            <a:r>
              <a:rPr lang="en-US" altLang="ko-KR" dirty="0">
                <a:solidFill>
                  <a:srgbClr val="14B8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14B8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피트니스 파트너</a:t>
            </a:r>
            <a:endParaRPr lang="en-US" altLang="ko-KR" dirty="0">
              <a:solidFill>
                <a:srgbClr val="14B8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86150-22AC-D71E-E625-B4E6482EF5BA}"/>
              </a:ext>
            </a:extLst>
          </p:cNvPr>
          <p:cNvSpPr txBox="1"/>
          <p:nvPr/>
        </p:nvSpPr>
        <p:spPr>
          <a:xfrm>
            <a:off x="501235" y="5644096"/>
            <a:ext cx="7296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 </a:t>
            </a:r>
            <a:r>
              <a:rPr lang="en-US" altLang="ko-KR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FitStack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45D382-CDBA-D2F9-0732-678A294AF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20" y="841664"/>
            <a:ext cx="3429000" cy="3429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51472F-30A5-06BC-2370-E41D44E84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17" y="1806637"/>
            <a:ext cx="1514475" cy="2914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9FE276-F8DE-0A4A-86D1-346DAF818D80}"/>
              </a:ext>
            </a:extLst>
          </p:cNvPr>
          <p:cNvSpPr txBox="1"/>
          <p:nvPr/>
        </p:nvSpPr>
        <p:spPr>
          <a:xfrm>
            <a:off x="9222479" y="841664"/>
            <a:ext cx="1656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함께하는 피트니스 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46C2A-F252-3912-462B-C3311EDFD3CB}"/>
              </a:ext>
            </a:extLst>
          </p:cNvPr>
          <p:cNvSpPr txBox="1"/>
          <p:nvPr/>
        </p:nvSpPr>
        <p:spPr>
          <a:xfrm>
            <a:off x="9160605" y="1083505"/>
            <a:ext cx="1780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집 주변 헬스케어 탐색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BC9915-4138-EB04-67BE-B4B849B4E24C}"/>
              </a:ext>
            </a:extLst>
          </p:cNvPr>
          <p:cNvSpPr txBox="1"/>
          <p:nvPr/>
        </p:nvSpPr>
        <p:spPr>
          <a:xfrm>
            <a:off x="8537008" y="4382266"/>
            <a:ext cx="23143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피트니스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손안에서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찾는다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90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7B462-6D1E-75D3-4363-E495F861C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196FC-0E5B-639B-7ECB-966F11F5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CBCD5-FE64-3800-296C-D404BDDC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기회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Opportunity</a:t>
            </a:r>
            <a:endParaRPr lang="ko-KR" altLang="en-US" dirty="0">
              <a:solidFill>
                <a:srgbClr val="14B8A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E95131CE-F4F5-182C-9230-95546B980A9C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8423D8-8C68-494C-748A-AE977086AA85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pic>
        <p:nvPicPr>
          <p:cNvPr id="3075" name="Picture 3" descr="MZ세대, 바디프로필·테니스·골프에 아낌없이 돈 쓴다&quot;">
            <a:extLst>
              <a:ext uri="{FF2B5EF4-FFF2-40B4-BE49-F238E27FC236}">
                <a16:creationId xmlns:a16="http://schemas.microsoft.com/office/drawing/2014/main" id="{7DA97987-273C-0E7A-D459-7FF3D65B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336" y="2267156"/>
            <a:ext cx="5647182" cy="446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32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AFA9-3876-1FB6-AE7E-F4D7EA30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4B08C-220D-5CC2-808C-3FEBB3A6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3F27B-56A4-F8EC-8CDF-EB7ED163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기회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Opportunity</a:t>
            </a:r>
            <a:endParaRPr lang="ko-KR" altLang="en-US" dirty="0">
              <a:solidFill>
                <a:srgbClr val="14B8A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57194D5-F475-B0CF-A020-349558C979C9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1D7A71B-55F3-04B2-9CED-176ED17FFE5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pic>
        <p:nvPicPr>
          <p:cNvPr id="5122" name="Picture 2" descr="2023년 전 세계 건강 및 피트니스 앱 수익 33억달러 돌파 전망… 아시아·유럽이 다운로드 60% 차지 - 뉴스와이어">
            <a:extLst>
              <a:ext uri="{FF2B5EF4-FFF2-40B4-BE49-F238E27FC236}">
                <a16:creationId xmlns:a16="http://schemas.microsoft.com/office/drawing/2014/main" id="{DBA04E2B-056D-C35D-7ED6-5670E535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27" y="2433976"/>
            <a:ext cx="6096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3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4286A-6E36-4794-658D-BA825C03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4E526-0BB9-8D63-7C34-83197383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90A95-B28A-5BDF-9461-18BBAF83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초심자의 장벽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'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짐티미데이션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Gymtimidation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)'</a:t>
            </a:r>
            <a:endParaRPr lang="ko-KR" altLang="en-US" dirty="0">
              <a:solidFill>
                <a:srgbClr val="14B8A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97733A4B-89A4-6173-AB4B-C8F9E1C7BA1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6AA0450-C9E8-C511-4CC3-4B71D9F3204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해결하려는 문제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46" name="Picture 2" descr="네이버 뿜">
            <a:extLst>
              <a:ext uri="{FF2B5EF4-FFF2-40B4-BE49-F238E27FC236}">
                <a16:creationId xmlns:a16="http://schemas.microsoft.com/office/drawing/2014/main" id="{C2D0F68F-CD46-A9FE-74AA-32810557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04" y="2267156"/>
            <a:ext cx="4689245" cy="440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06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58B6B-E442-9227-17C8-2F85C917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989B9-A088-CB25-0A8D-779F945D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87181-93E7-FE8B-0D12-B713A6BC1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의도와 실천의 간극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운동 포기의 진짜 이유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5E4EA5C-21FF-3024-81D4-92DFF997790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B15B33-8EBE-80D6-34F8-2E4A51D4D62F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해결하려는 문제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 descr="직장인 61% 헬스클럽 등록 후 1달 만에 포기… 이유는?-디지틀조선일보(디조닷컴 dizzo.com)">
            <a:extLst>
              <a:ext uri="{FF2B5EF4-FFF2-40B4-BE49-F238E27FC236}">
                <a16:creationId xmlns:a16="http://schemas.microsoft.com/office/drawing/2014/main" id="{899F38B1-8F00-438F-EE73-0116E8D8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64" y="2260132"/>
            <a:ext cx="3563983" cy="42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직장인 61% 헬스클럽 등록 후 1달 만에 포기… 이유는?-디지틀조선일보(디조닷컴 dizzo.com)">
            <a:extLst>
              <a:ext uri="{FF2B5EF4-FFF2-40B4-BE49-F238E27FC236}">
                <a16:creationId xmlns:a16="http://schemas.microsoft.com/office/drawing/2014/main" id="{D9A0F5FC-E53F-C879-A95A-A4553036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23" y="2267156"/>
            <a:ext cx="3563983" cy="42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1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3F73-E9B2-D333-D21F-9A26CE0C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A5EE1-2BE2-74EC-03B5-E377CCD8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EC9CB-0513-FC33-C7A0-A1CAF660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28" y="1669695"/>
            <a:ext cx="10336898" cy="59746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시장의 비효율성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데이터가 분산되어 있어 개인 맞춤형 추천이 불가능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9DEDD58B-2E17-75AA-AD5C-3A6ABA350CB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5E80DD1-E939-23CA-5ABC-ED388AE6DD4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해결하려는 문제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194" name="Picture 2" descr="다짐(多Gym) - 헬스장, PT, 필라테스 최저가 앱 - Google Play 앱">
            <a:extLst>
              <a:ext uri="{FF2B5EF4-FFF2-40B4-BE49-F238E27FC236}">
                <a16:creationId xmlns:a16="http://schemas.microsoft.com/office/drawing/2014/main" id="{43B534EC-BDF8-E073-AB91-A8C92E5C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8" y="27432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플랜핏 - 헬스 홈트 운동 루틴 추천과 피트니스 기록 - Google Play 앱">
            <a:extLst>
              <a:ext uri="{FF2B5EF4-FFF2-40B4-BE49-F238E27FC236}">
                <a16:creationId xmlns:a16="http://schemas.microsoft.com/office/drawing/2014/main" id="{16CF686E-D45A-CB23-BE6C-DB57F56F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46" y="27432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다이어트 어플 추천, 기록하는습관 기르기 딱좋은 다이어트 친구! 다이어트 어플 밀리그램 : 네이버 블로그">
            <a:extLst>
              <a:ext uri="{FF2B5EF4-FFF2-40B4-BE49-F238E27FC236}">
                <a16:creationId xmlns:a16="http://schemas.microsoft.com/office/drawing/2014/main" id="{0A41CFAC-4CD3-8F2E-71B8-B280A0C2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14" y="27432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4C218A2-FEC7-D167-94C5-A0D2841DA880}"/>
              </a:ext>
            </a:extLst>
          </p:cNvPr>
          <p:cNvSpPr txBox="1">
            <a:spLocks/>
          </p:cNvSpPr>
          <p:nvPr/>
        </p:nvSpPr>
        <p:spPr>
          <a:xfrm>
            <a:off x="542715" y="4204014"/>
            <a:ext cx="1631126" cy="597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시설 검색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549F2A5-8B81-58AC-C375-CB2323B936AD}"/>
              </a:ext>
            </a:extLst>
          </p:cNvPr>
          <p:cNvSpPr txBox="1">
            <a:spLocks/>
          </p:cNvSpPr>
          <p:nvPr/>
        </p:nvSpPr>
        <p:spPr>
          <a:xfrm>
            <a:off x="4145451" y="4204014"/>
            <a:ext cx="1631126" cy="597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식단 기록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718AEA0-FF7E-3BE1-4053-D4141601BEC3}"/>
              </a:ext>
            </a:extLst>
          </p:cNvPr>
          <p:cNvSpPr txBox="1">
            <a:spLocks/>
          </p:cNvSpPr>
          <p:nvPr/>
        </p:nvSpPr>
        <p:spPr>
          <a:xfrm>
            <a:off x="2344083" y="4204014"/>
            <a:ext cx="1631126" cy="597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운동 루틴</a:t>
            </a:r>
          </a:p>
        </p:txBody>
      </p:sp>
      <p:pic>
        <p:nvPicPr>
          <p:cNvPr id="8200" name="Picture 8" descr="사람 아이콘 일러스트 | Canva">
            <a:extLst>
              <a:ext uri="{FF2B5EF4-FFF2-40B4-BE49-F238E27FC236}">
                <a16:creationId xmlns:a16="http://schemas.microsoft.com/office/drawing/2014/main" id="{AFD2F9A9-04EB-6190-8E14-43E375703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85" y="5226761"/>
            <a:ext cx="2146966" cy="15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5575FA2-9290-9A39-F0DE-24FD7F175E44}"/>
              </a:ext>
            </a:extLst>
          </p:cNvPr>
          <p:cNvSpPr/>
          <p:nvPr/>
        </p:nvSpPr>
        <p:spPr>
          <a:xfrm rot="14178056">
            <a:off x="1737360" y="4801475"/>
            <a:ext cx="606723" cy="386830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A95A5D-CD4A-A341-B7A9-37ADD83BACA6}"/>
              </a:ext>
            </a:extLst>
          </p:cNvPr>
          <p:cNvSpPr/>
          <p:nvPr/>
        </p:nvSpPr>
        <p:spPr>
          <a:xfrm rot="16200000">
            <a:off x="2781025" y="4751546"/>
            <a:ext cx="606723" cy="386830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6B7272B-8CC1-601B-8770-8C85AF11CA7E}"/>
              </a:ext>
            </a:extLst>
          </p:cNvPr>
          <p:cNvSpPr/>
          <p:nvPr/>
        </p:nvSpPr>
        <p:spPr>
          <a:xfrm rot="18000000">
            <a:off x="3786488" y="4690613"/>
            <a:ext cx="606723" cy="386830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상징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2B3790-3FB0-8D11-65EA-B953A61A3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42" y="2221269"/>
            <a:ext cx="3379434" cy="2090625"/>
          </a:xfrm>
          <a:prstGeom prst="rect">
            <a:avLst/>
          </a:prstGeom>
        </p:spPr>
      </p:pic>
      <p:pic>
        <p:nvPicPr>
          <p:cNvPr id="15" name="Picture 8" descr="사람 아이콘 일러스트 | Canva">
            <a:extLst>
              <a:ext uri="{FF2B5EF4-FFF2-40B4-BE49-F238E27FC236}">
                <a16:creationId xmlns:a16="http://schemas.microsoft.com/office/drawing/2014/main" id="{75C86BA4-D9B8-FD7E-AD3B-34BBB23D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41" y="5188305"/>
            <a:ext cx="2146966" cy="15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AC5F7D3-C2C8-7080-54D6-5B94B8DF0B92}"/>
              </a:ext>
            </a:extLst>
          </p:cNvPr>
          <p:cNvSpPr/>
          <p:nvPr/>
        </p:nvSpPr>
        <p:spPr>
          <a:xfrm rot="16200000">
            <a:off x="9103663" y="4746678"/>
            <a:ext cx="606723" cy="386830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ADEABAA-E909-5B20-5908-428DF7F81FF2}"/>
              </a:ext>
            </a:extLst>
          </p:cNvPr>
          <p:cNvSpPr txBox="1">
            <a:spLocks/>
          </p:cNvSpPr>
          <p:nvPr/>
        </p:nvSpPr>
        <p:spPr>
          <a:xfrm>
            <a:off x="7306774" y="4204014"/>
            <a:ext cx="4200499" cy="597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시설검색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운동 루틴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식단기록</a:t>
            </a:r>
          </a:p>
        </p:txBody>
      </p:sp>
    </p:spTree>
    <p:extLst>
      <p:ext uri="{BB962C8B-B14F-4D97-AF65-F5344CB8AC3E}">
        <p14:creationId xmlns:p14="http://schemas.microsoft.com/office/powerpoint/2010/main" val="392005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471F-D4F3-40B6-F041-CD9DDF19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6A5D0-61A8-F4F0-0782-21BDABD75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216" y="1495167"/>
            <a:ext cx="8121592" cy="1211433"/>
          </a:xfrm>
        </p:spPr>
        <p:txBody>
          <a:bodyPr>
            <a:normAutofit lnSpcReduction="10000"/>
          </a:bodyPr>
          <a:lstStyle/>
          <a:p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기반으로 맞춤형 헬스케어 시설 정보 제공</a:t>
            </a:r>
            <a:endParaRPr lang="en-US" altLang="ko-KR" sz="2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AI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통해 개인화된 운동 및 식단관리를 돕는</a:t>
            </a:r>
            <a:endParaRPr lang="en-US" altLang="ko-KR" sz="2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0" indent="0">
              <a:buNone/>
            </a:pP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스마트 헬스케어 플랫폼 구축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DD57CF5-BDA5-B614-2BDD-E919C916B0D6}"/>
              </a:ext>
            </a:extLst>
          </p:cNvPr>
          <p:cNvSpPr txBox="1">
            <a:spLocks/>
          </p:cNvSpPr>
          <p:nvPr/>
        </p:nvSpPr>
        <p:spPr>
          <a:xfrm>
            <a:off x="2915216" y="4744791"/>
            <a:ext cx="10515600" cy="85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KAKAO MAP API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이용한 위치 기반 운동 시설 검색 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리스트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지도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Gemini </a:t>
            </a:r>
            <a:r>
              <a:rPr lang="en-US" altLang="ko-KR" sz="2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api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이용한 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오늘의 운동 팁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 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'AI 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운동 루틴</a:t>
            </a:r>
            <a:r>
              <a:rPr lang="en-US" altLang="ko-KR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’ </a:t>
            </a:r>
            <a:r>
              <a:rPr lang="ko-KR" altLang="en-US" sz="2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</a:t>
            </a:r>
            <a:endParaRPr lang="en-US" altLang="ko-KR" sz="2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4D6A0F8-F678-D955-4B38-E547F6046DA3}"/>
              </a:ext>
            </a:extLst>
          </p:cNvPr>
          <p:cNvSpPr/>
          <p:nvPr/>
        </p:nvSpPr>
        <p:spPr>
          <a:xfrm>
            <a:off x="0" y="0"/>
            <a:ext cx="2616451" cy="3429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B86864-E800-473F-482D-42FC6C8EABBC}"/>
              </a:ext>
            </a:extLst>
          </p:cNvPr>
          <p:cNvSpPr txBox="1">
            <a:spLocks/>
          </p:cNvSpPr>
          <p:nvPr/>
        </p:nvSpPr>
        <p:spPr>
          <a:xfrm>
            <a:off x="66529" y="1024619"/>
            <a:ext cx="284868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개발목표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ADF6B053-79F5-DC9C-8C86-307A207C2E46}"/>
              </a:ext>
            </a:extLst>
          </p:cNvPr>
          <p:cNvSpPr/>
          <p:nvPr/>
        </p:nvSpPr>
        <p:spPr>
          <a:xfrm>
            <a:off x="0" y="3429000"/>
            <a:ext cx="2616451" cy="3429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EC6CF64-4B51-CC2C-E1B4-A7C9DC776182}"/>
              </a:ext>
            </a:extLst>
          </p:cNvPr>
          <p:cNvSpPr txBox="1">
            <a:spLocks/>
          </p:cNvSpPr>
          <p:nvPr/>
        </p:nvSpPr>
        <p:spPr>
          <a:xfrm>
            <a:off x="66529" y="4507820"/>
            <a:ext cx="284868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330120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E6139-5D2B-5BB1-DEDC-CA6A3D191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26341EEA-DDA2-BFD9-6615-721D93F5BB9C}"/>
              </a:ext>
            </a:extLst>
          </p:cNvPr>
          <p:cNvSpPr/>
          <p:nvPr/>
        </p:nvSpPr>
        <p:spPr>
          <a:xfrm rot="409406">
            <a:off x="-607370" y="-858055"/>
            <a:ext cx="9777613" cy="868324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3EBA1E-1946-67BC-5E30-F10FA5CB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21" y="2460933"/>
            <a:ext cx="8157029" cy="2045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 및 기술 스택 선택</a:t>
            </a:r>
          </a:p>
        </p:txBody>
      </p:sp>
    </p:spTree>
    <p:extLst>
      <p:ext uri="{BB962C8B-B14F-4D97-AF65-F5344CB8AC3E}">
        <p14:creationId xmlns:p14="http://schemas.microsoft.com/office/powerpoint/2010/main" val="26894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E8B75-3281-4899-D76D-93B44CAD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E2E04A7C-9068-AB7C-D825-5B30ECE707C8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F4066C6-B200-A2F7-9F0B-A0BB5966FC6F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환경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418A959-552D-0BDC-B85E-8FE46AFAE6F0}"/>
              </a:ext>
            </a:extLst>
          </p:cNvPr>
          <p:cNvSpPr/>
          <p:nvPr/>
        </p:nvSpPr>
        <p:spPr>
          <a:xfrm>
            <a:off x="2011119" y="2586819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Spring Boot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77A898-1863-148F-3FE1-6098BC55235C}"/>
              </a:ext>
            </a:extLst>
          </p:cNvPr>
          <p:cNvSpPr/>
          <p:nvPr/>
        </p:nvSpPr>
        <p:spPr>
          <a:xfrm>
            <a:off x="7808621" y="2586819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Java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227151EF-3EA0-80C0-0009-49FC54A98DEB}"/>
              </a:ext>
            </a:extLst>
          </p:cNvPr>
          <p:cNvSpPr/>
          <p:nvPr/>
        </p:nvSpPr>
        <p:spPr>
          <a:xfrm>
            <a:off x="4909870" y="2586819"/>
            <a:ext cx="2372259" cy="2426329"/>
          </a:xfrm>
          <a:prstGeom prst="plus">
            <a:avLst>
              <a:gd name="adj" fmla="val 37581"/>
            </a:avLst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BD699F-C107-AF3A-5F7C-236A3B69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18" y="5013147"/>
            <a:ext cx="2918260" cy="1532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1A348D-B8E5-79E7-26B0-D3E3B09C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9" y="4926452"/>
            <a:ext cx="1618781" cy="16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7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71E3802E-8F5A-E6FC-75BA-1A63B0F0B12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D7C2CB-10EC-17AA-4C78-2B58E720D3BF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기술 스택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3FB4FA-5561-0D18-C070-551A247711D2}"/>
              </a:ext>
            </a:extLst>
          </p:cNvPr>
          <p:cNvSpPr/>
          <p:nvPr/>
        </p:nvSpPr>
        <p:spPr>
          <a:xfrm>
            <a:off x="579285" y="2072974"/>
            <a:ext cx="6823002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아키텍처 방식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DAE701-B61E-361A-2BAA-A74F748D7F85}"/>
              </a:ext>
            </a:extLst>
          </p:cNvPr>
          <p:cNvSpPr/>
          <p:nvPr/>
        </p:nvSpPr>
        <p:spPr>
          <a:xfrm>
            <a:off x="579280" y="3261541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통신 방식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9905BC5-89B7-EABA-F22C-90F952AFB4E1}"/>
              </a:ext>
            </a:extLst>
          </p:cNvPr>
          <p:cNvSpPr/>
          <p:nvPr/>
        </p:nvSpPr>
        <p:spPr>
          <a:xfrm>
            <a:off x="579280" y="4450108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인증 구조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400748-EAD3-1060-20ED-D9775C536501}"/>
              </a:ext>
            </a:extLst>
          </p:cNvPr>
          <p:cNvSpPr/>
          <p:nvPr/>
        </p:nvSpPr>
        <p:spPr>
          <a:xfrm>
            <a:off x="579280" y="5638675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토큰 전략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B513E0-3DA2-53DD-00AA-E6BD94B2815A}"/>
              </a:ext>
            </a:extLst>
          </p:cNvPr>
          <p:cNvSpPr/>
          <p:nvPr/>
        </p:nvSpPr>
        <p:spPr>
          <a:xfrm>
            <a:off x="8991599" y="2072974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572FE7-C077-977E-16B4-56A02B64DF49}"/>
              </a:ext>
            </a:extLst>
          </p:cNvPr>
          <p:cNvSpPr/>
          <p:nvPr/>
        </p:nvSpPr>
        <p:spPr>
          <a:xfrm>
            <a:off x="8991599" y="3265421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REST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E919A71-8900-10A7-4CCC-F7406F0FA4FE}"/>
              </a:ext>
            </a:extLst>
          </p:cNvPr>
          <p:cNvSpPr/>
          <p:nvPr/>
        </p:nvSpPr>
        <p:spPr>
          <a:xfrm>
            <a:off x="8991598" y="4450108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토큰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/OAuth2</a:t>
            </a:r>
            <a:endParaRPr lang="ko-KR" altLang="en-US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AD5591-55FD-EC11-2FB1-1626A19C7CBC}"/>
              </a:ext>
            </a:extLst>
          </p:cNvPr>
          <p:cNvSpPr/>
          <p:nvPr/>
        </p:nvSpPr>
        <p:spPr>
          <a:xfrm>
            <a:off x="8991597" y="5634795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JWT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CCCEBA9-1919-4EC8-3097-0735D0303272}"/>
              </a:ext>
            </a:extLst>
          </p:cNvPr>
          <p:cNvSpPr/>
          <p:nvPr/>
        </p:nvSpPr>
        <p:spPr>
          <a:xfrm>
            <a:off x="7685315" y="2120788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00C54A3-6095-756A-76B6-6B117927D6F9}"/>
              </a:ext>
            </a:extLst>
          </p:cNvPr>
          <p:cNvSpPr/>
          <p:nvPr/>
        </p:nvSpPr>
        <p:spPr>
          <a:xfrm>
            <a:off x="7685313" y="3357169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69CAD99-A85B-FBE6-096C-B67E08E78098}"/>
              </a:ext>
            </a:extLst>
          </p:cNvPr>
          <p:cNvSpPr/>
          <p:nvPr/>
        </p:nvSpPr>
        <p:spPr>
          <a:xfrm>
            <a:off x="7685313" y="4450108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1086972-C12D-8595-C91D-D51C298177B3}"/>
              </a:ext>
            </a:extLst>
          </p:cNvPr>
          <p:cNvSpPr/>
          <p:nvPr/>
        </p:nvSpPr>
        <p:spPr>
          <a:xfrm>
            <a:off x="7685313" y="5634795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85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71A8-F8FA-4626-C5CE-04C5437C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BA382DF-DE72-59E3-D691-422798DD4035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C76600-B7AD-6AFB-4FE7-B7D866AB994E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아키텍처 방식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(MPA vs API)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F451F9-2FB7-4280-D56D-539E1DEF84D7}"/>
              </a:ext>
            </a:extLst>
          </p:cNvPr>
          <p:cNvSpPr/>
          <p:nvPr/>
        </p:nvSpPr>
        <p:spPr>
          <a:xfrm>
            <a:off x="2161343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MPA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6E1DEF-FFE8-14C9-4D7F-93F03E8C9931}"/>
              </a:ext>
            </a:extLst>
          </p:cNvPr>
          <p:cNvSpPr/>
          <p:nvPr/>
        </p:nvSpPr>
        <p:spPr>
          <a:xfrm>
            <a:off x="7658398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8722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2539 -0.000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3ADE-2989-A1D3-FDE5-3666D6CD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C96DCADF-1BFF-15E0-0900-6A7DC0570077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458AE-8AE6-76C8-4B3E-05DCDD8A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9" y="2766219"/>
            <a:ext cx="2848687" cy="1325562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AGENDA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63F4A2-807A-A786-6C9C-495040E642D1}"/>
              </a:ext>
            </a:extLst>
          </p:cNvPr>
          <p:cNvSpPr/>
          <p:nvPr/>
        </p:nvSpPr>
        <p:spPr>
          <a:xfrm>
            <a:off x="2848687" y="123067"/>
            <a:ext cx="4270549" cy="369010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D0CEFAD-BD6C-6CBA-525D-B90224470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125" y="612954"/>
            <a:ext cx="4011576" cy="311169"/>
          </a:xfrm>
        </p:spPr>
        <p:txBody>
          <a:bodyPr>
            <a:normAutofit/>
          </a:bodyPr>
          <a:lstStyle/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팀원 소개 및 업무 분담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48528E-2C31-9D82-D1AB-E3D85F81E9FC}"/>
              </a:ext>
            </a:extLst>
          </p:cNvPr>
          <p:cNvSpPr/>
          <p:nvPr/>
        </p:nvSpPr>
        <p:spPr>
          <a:xfrm>
            <a:off x="2848687" y="954573"/>
            <a:ext cx="4270549" cy="369010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 선정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672F3D-F0B7-8633-9830-E87AAFD2B2F0}"/>
              </a:ext>
            </a:extLst>
          </p:cNvPr>
          <p:cNvSpPr txBox="1">
            <a:spLocks/>
          </p:cNvSpPr>
          <p:nvPr/>
        </p:nvSpPr>
        <p:spPr>
          <a:xfrm>
            <a:off x="2992125" y="1444460"/>
            <a:ext cx="4011576" cy="123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선정 동기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시장기회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우리가 해결하려는 문제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솔루션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71487A-B20E-5AE4-DDBA-0FAB3CF3FF76}"/>
              </a:ext>
            </a:extLst>
          </p:cNvPr>
          <p:cNvSpPr/>
          <p:nvPr/>
        </p:nvSpPr>
        <p:spPr>
          <a:xfrm>
            <a:off x="2920406" y="2795900"/>
            <a:ext cx="4270549" cy="369010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 및 기술 스택 선택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B431A74-5FA6-8DAE-B01A-D3F0DB6357AB}"/>
              </a:ext>
            </a:extLst>
          </p:cNvPr>
          <p:cNvSpPr txBox="1">
            <a:spLocks/>
          </p:cNvSpPr>
          <p:nvPr/>
        </p:nvSpPr>
        <p:spPr>
          <a:xfrm>
            <a:off x="2992125" y="3285787"/>
            <a:ext cx="4011576" cy="135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백엔드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개발 환경 선택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백엔드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기술 스택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프론트엔드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기술 스택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기타 기술 스택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A1A878-B85F-EDF0-A9C5-0BF83C774A5F}"/>
              </a:ext>
            </a:extLst>
          </p:cNvPr>
          <p:cNvSpPr/>
          <p:nvPr/>
        </p:nvSpPr>
        <p:spPr>
          <a:xfrm>
            <a:off x="2920405" y="4573599"/>
            <a:ext cx="4270549" cy="369010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구조 설계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EF245CF-638B-EB7B-E472-A2C64605FB5D}"/>
              </a:ext>
            </a:extLst>
          </p:cNvPr>
          <p:cNvSpPr txBox="1">
            <a:spLocks/>
          </p:cNvSpPr>
          <p:nvPr/>
        </p:nvSpPr>
        <p:spPr>
          <a:xfrm>
            <a:off x="3049891" y="5035868"/>
            <a:ext cx="4011576" cy="185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초기 </a:t>
            </a:r>
            <a:r>
              <a:rPr lang="en-US" altLang="ko-KR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Page&amp;UI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테이블 연관관계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스키마 구조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시스템 </a:t>
            </a:r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아키텍쳐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디자인패턴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폴더구조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EF8A4CD-7F15-D722-B097-85EFD68B3004}"/>
              </a:ext>
            </a:extLst>
          </p:cNvPr>
          <p:cNvSpPr/>
          <p:nvPr/>
        </p:nvSpPr>
        <p:spPr>
          <a:xfrm>
            <a:off x="7494910" y="123067"/>
            <a:ext cx="4270549" cy="369010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코드 설명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기능 시연</a:t>
            </a:r>
            <a:endParaRPr lang="ko-KR" alt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301FFE82-4CE7-A31B-6E89-6A7D26D12F90}"/>
              </a:ext>
            </a:extLst>
          </p:cNvPr>
          <p:cNvSpPr txBox="1">
            <a:spLocks/>
          </p:cNvSpPr>
          <p:nvPr/>
        </p:nvSpPr>
        <p:spPr>
          <a:xfrm>
            <a:off x="7638348" y="612954"/>
            <a:ext cx="4011576" cy="185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컬렉션 선택 이유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보안기능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로그인상태 전역 관리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회원가입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로그인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마이페이지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카카오 로그인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게시판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관리자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관리자 페이지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채팅 방식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채팅 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(1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대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1,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단체</a:t>
            </a:r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지도기반 탐색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928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FFB5-CB97-16C2-1CFD-3EB4DDF5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14B9187D-D85B-67EA-FB96-503B17662F28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9B76A5D-2926-3534-E259-9110D6D5589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통신 방식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(REST vs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GraphQL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vs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gRPC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974430-350D-0A90-280A-E9BA98D88D5B}"/>
              </a:ext>
            </a:extLst>
          </p:cNvPr>
          <p:cNvSpPr/>
          <p:nvPr/>
        </p:nvSpPr>
        <p:spPr>
          <a:xfrm>
            <a:off x="4916797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GraphQL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8FEB4E-8575-F5BB-A618-119400A450C4}"/>
              </a:ext>
            </a:extLst>
          </p:cNvPr>
          <p:cNvSpPr/>
          <p:nvPr/>
        </p:nvSpPr>
        <p:spPr>
          <a:xfrm>
            <a:off x="1432955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REST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1F040A-D29E-0443-0C1A-E933F1858309}"/>
              </a:ext>
            </a:extLst>
          </p:cNvPr>
          <p:cNvSpPr/>
          <p:nvPr/>
        </p:nvSpPr>
        <p:spPr>
          <a:xfrm>
            <a:off x="8400639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gRPC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33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0.28516 0.00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08C1-7110-F279-F3F9-6B24E23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909CF0D9-0A04-8B2B-03DD-BCC5306F5199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54AA34E-034D-EC57-6F7D-4E0ECA84396E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인증 구조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토큰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세션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OAuth2)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00A31F-F6BC-5307-4F21-73ED1D8724E8}"/>
              </a:ext>
            </a:extLst>
          </p:cNvPr>
          <p:cNvSpPr/>
          <p:nvPr/>
        </p:nvSpPr>
        <p:spPr>
          <a:xfrm>
            <a:off x="4916797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34F3FF-167B-2EE4-A9BE-EAA0C28373BA}"/>
              </a:ext>
            </a:extLst>
          </p:cNvPr>
          <p:cNvSpPr/>
          <p:nvPr/>
        </p:nvSpPr>
        <p:spPr>
          <a:xfrm>
            <a:off x="1432955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토큰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48884F-7C1C-AC02-0C5D-A04DF52568CF}"/>
              </a:ext>
            </a:extLst>
          </p:cNvPr>
          <p:cNvSpPr/>
          <p:nvPr/>
        </p:nvSpPr>
        <p:spPr>
          <a:xfrm>
            <a:off x="8400639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OAuth2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26" name="Picture 2" descr="카카오톡 - Windows에서 다운로드 및 설치 | Microsoft Store">
            <a:extLst>
              <a:ext uri="{FF2B5EF4-FFF2-40B4-BE49-F238E27FC236}">
                <a16:creationId xmlns:a16="http://schemas.microsoft.com/office/drawing/2014/main" id="{943F8596-132D-239B-1BB0-3800B8F1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745" y="1947375"/>
            <a:ext cx="1663700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0.14467 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14349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4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0.19453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FC7D-D09E-C365-B6B7-FA31312F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E026D517-3217-1655-5FF2-858D5643834D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EF0AB8-3978-484C-DDCC-86FC15DCCBA8}"/>
              </a:ext>
            </a:extLst>
          </p:cNvPr>
          <p:cNvSpPr txBox="1">
            <a:spLocks/>
          </p:cNvSpPr>
          <p:nvPr/>
        </p:nvSpPr>
        <p:spPr>
          <a:xfrm>
            <a:off x="587663" y="88656"/>
            <a:ext cx="11016673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토큰 전략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(JWT vs Opaque Token vs Refresh Token)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3EFC88-2B30-3973-5981-995F60F2496D}"/>
              </a:ext>
            </a:extLst>
          </p:cNvPr>
          <p:cNvSpPr/>
          <p:nvPr/>
        </p:nvSpPr>
        <p:spPr>
          <a:xfrm>
            <a:off x="4916797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Opaque</a:t>
            </a:r>
          </a:p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Token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49D8D-81F4-636E-EAA8-0009E599E0C2}"/>
              </a:ext>
            </a:extLst>
          </p:cNvPr>
          <p:cNvSpPr/>
          <p:nvPr/>
        </p:nvSpPr>
        <p:spPr>
          <a:xfrm>
            <a:off x="1432955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JWT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93B31F-F786-C10A-1EB8-B1D9888D86A0}"/>
              </a:ext>
            </a:extLst>
          </p:cNvPr>
          <p:cNvSpPr/>
          <p:nvPr/>
        </p:nvSpPr>
        <p:spPr>
          <a:xfrm>
            <a:off x="8400639" y="294664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Refresh</a:t>
            </a:r>
          </a:p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Token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59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0.14584 -0.001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14232 0.000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6449-1A3D-34F2-15EF-6EF3FE21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11EE4963-B068-B658-8D2F-2D7992C4576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8EEECE-ED87-4E0B-A916-9BE3D79585CD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기술 스택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E4C693-DA14-E32D-5729-939763E64D69}"/>
              </a:ext>
            </a:extLst>
          </p:cNvPr>
          <p:cNvSpPr/>
          <p:nvPr/>
        </p:nvSpPr>
        <p:spPr>
          <a:xfrm>
            <a:off x="579285" y="2072974"/>
            <a:ext cx="6823002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랜더링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방식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A315F6-49A3-0ED3-B643-4B1707B996F0}"/>
              </a:ext>
            </a:extLst>
          </p:cNvPr>
          <p:cNvSpPr/>
          <p:nvPr/>
        </p:nvSpPr>
        <p:spPr>
          <a:xfrm>
            <a:off x="579280" y="3261541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90E999-0C5F-CF36-FADF-DD71B628067E}"/>
              </a:ext>
            </a:extLst>
          </p:cNvPr>
          <p:cNvSpPr/>
          <p:nvPr/>
        </p:nvSpPr>
        <p:spPr>
          <a:xfrm>
            <a:off x="579280" y="4450108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런타임 환경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88AEBC-8E26-3B94-1958-8A4276604C54}"/>
              </a:ext>
            </a:extLst>
          </p:cNvPr>
          <p:cNvSpPr/>
          <p:nvPr/>
        </p:nvSpPr>
        <p:spPr>
          <a:xfrm>
            <a:off x="579280" y="5638675"/>
            <a:ext cx="6823003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확장자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92D42D-26F9-5C62-B1A2-37520DD0FC12}"/>
              </a:ext>
            </a:extLst>
          </p:cNvPr>
          <p:cNvSpPr/>
          <p:nvPr/>
        </p:nvSpPr>
        <p:spPr>
          <a:xfrm>
            <a:off x="8991599" y="2072974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249B9A-F389-CBF7-A5BF-1FC361813713}"/>
              </a:ext>
            </a:extLst>
          </p:cNvPr>
          <p:cNvSpPr/>
          <p:nvPr/>
        </p:nvSpPr>
        <p:spPr>
          <a:xfrm>
            <a:off x="8991599" y="3265421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EC320D-C192-67B0-DC82-1EC4288D5F82}"/>
              </a:ext>
            </a:extLst>
          </p:cNvPr>
          <p:cNvSpPr/>
          <p:nvPr/>
        </p:nvSpPr>
        <p:spPr>
          <a:xfrm>
            <a:off x="8991598" y="4450108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Vite</a:t>
            </a:r>
            <a:endParaRPr lang="ko-KR" altLang="en-US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450376-4A5E-EAA8-4A1B-C0F33EDFBE52}"/>
              </a:ext>
            </a:extLst>
          </p:cNvPr>
          <p:cNvSpPr/>
          <p:nvPr/>
        </p:nvSpPr>
        <p:spPr>
          <a:xfrm>
            <a:off x="8991597" y="5634795"/>
            <a:ext cx="2621117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JSX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EB2FB11-5D72-DB7D-CD38-0968A78C6B14}"/>
              </a:ext>
            </a:extLst>
          </p:cNvPr>
          <p:cNvSpPr/>
          <p:nvPr/>
        </p:nvSpPr>
        <p:spPr>
          <a:xfrm>
            <a:off x="7685315" y="2120788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FCBE3DA-3BB7-59C3-6F4B-12399B89D43D}"/>
              </a:ext>
            </a:extLst>
          </p:cNvPr>
          <p:cNvSpPr/>
          <p:nvPr/>
        </p:nvSpPr>
        <p:spPr>
          <a:xfrm>
            <a:off x="7685313" y="3357169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F9F3B65-B362-D7C5-233A-2BA45E9B5E85}"/>
              </a:ext>
            </a:extLst>
          </p:cNvPr>
          <p:cNvSpPr/>
          <p:nvPr/>
        </p:nvSpPr>
        <p:spPr>
          <a:xfrm>
            <a:off x="7685313" y="4450108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F8BDB07-E586-0DA6-5657-9D5F0ED1C025}"/>
              </a:ext>
            </a:extLst>
          </p:cNvPr>
          <p:cNvSpPr/>
          <p:nvPr/>
        </p:nvSpPr>
        <p:spPr>
          <a:xfrm>
            <a:off x="7685313" y="5634795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7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C6B2C-34C1-D44A-B06F-9586F84C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DEB3D895-C998-CD5B-20A1-02A55B582C9C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6D8247-3BE0-BEE5-A592-EC79ADB5B4FF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랜더링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방식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(MPA vs SPA)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4419FA-BC91-1756-9661-EB9C78AD01EA}"/>
              </a:ext>
            </a:extLst>
          </p:cNvPr>
          <p:cNvSpPr/>
          <p:nvPr/>
        </p:nvSpPr>
        <p:spPr>
          <a:xfrm>
            <a:off x="2161343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MPA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7DFD82-A56D-1253-229F-0F185A2DE312}"/>
              </a:ext>
            </a:extLst>
          </p:cNvPr>
          <p:cNvSpPr/>
          <p:nvPr/>
        </p:nvSpPr>
        <p:spPr>
          <a:xfrm>
            <a:off x="7658398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2120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2539 -0.000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B44E-C6D6-964C-0283-F2A43B96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EE8B539C-B819-5596-2CE3-C3E9DB1F78A4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0CDF16-16CC-6FA9-F285-8847683A679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(React vs Vue vs Angular)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DE5A34-F8D6-5D61-9BF7-1063173AC7B0}"/>
              </a:ext>
            </a:extLst>
          </p:cNvPr>
          <p:cNvSpPr/>
          <p:nvPr/>
        </p:nvSpPr>
        <p:spPr>
          <a:xfrm>
            <a:off x="4916797" y="2499831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Vue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D63A66-2B80-C902-523D-08EE7D6C480B}"/>
              </a:ext>
            </a:extLst>
          </p:cNvPr>
          <p:cNvSpPr/>
          <p:nvPr/>
        </p:nvSpPr>
        <p:spPr>
          <a:xfrm>
            <a:off x="1432955" y="2499831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React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69AF73-B69A-AEFF-C084-71C8C4C70833}"/>
              </a:ext>
            </a:extLst>
          </p:cNvPr>
          <p:cNvSpPr/>
          <p:nvPr/>
        </p:nvSpPr>
        <p:spPr>
          <a:xfrm>
            <a:off x="8400639" y="2499831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Angular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724424-D75B-EA96-4F3D-F04AEED8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67" y="5077691"/>
            <a:ext cx="1541318" cy="154131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778CC4-DB51-7A36-6ED7-AB1A0CAC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16" y="5027235"/>
            <a:ext cx="1788535" cy="15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CC1FED4-6602-0993-4ABB-EBB08308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838" y="4797885"/>
            <a:ext cx="2050473" cy="20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0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45078 -0.258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9" y="-129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11016 0.070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AD45-BD43-5688-2F64-25C68543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55F572F-B276-AFB0-7BA9-2EE5FCB6561C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1F0EFB-EEEB-2C53-C438-F8C5C7F84CEC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런타임 환경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(Vite vs Next.js)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FF6758-3F07-DB97-17C6-CEC42B1185E8}"/>
              </a:ext>
            </a:extLst>
          </p:cNvPr>
          <p:cNvSpPr/>
          <p:nvPr/>
        </p:nvSpPr>
        <p:spPr>
          <a:xfrm>
            <a:off x="2306486" y="2388570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Vite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E0F155-15AA-D23C-C994-6E9498C65DB2}"/>
              </a:ext>
            </a:extLst>
          </p:cNvPr>
          <p:cNvSpPr/>
          <p:nvPr/>
        </p:nvSpPr>
        <p:spPr>
          <a:xfrm>
            <a:off x="7658398" y="2388570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Next.js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638507-7D5D-FE83-81A7-6CADE025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90" y="4962315"/>
            <a:ext cx="1832963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AA76906-8063-229B-67F8-27D314C4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781" y="5220164"/>
            <a:ext cx="3656414" cy="9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9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4088 0.06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30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37318 -0.2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C0B1-6E05-658C-5FC6-4DC8B287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989DA59-BAE0-59DF-3D5A-FF050A44F9B2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604EF10-71CD-A563-AB24-FD68B96335BD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확장자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(JS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JSX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TS vs TSX)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A0A8D3-97D0-CBAA-FBF2-B27991C100FF}"/>
              </a:ext>
            </a:extLst>
          </p:cNvPr>
          <p:cNvSpPr/>
          <p:nvPr/>
        </p:nvSpPr>
        <p:spPr>
          <a:xfrm>
            <a:off x="706171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JS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CF018-15D1-38B5-5177-54F1D042BF77}"/>
              </a:ext>
            </a:extLst>
          </p:cNvPr>
          <p:cNvSpPr/>
          <p:nvPr/>
        </p:nvSpPr>
        <p:spPr>
          <a:xfrm>
            <a:off x="3393541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JSX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0D1775-92A7-6102-5083-A4AAF00E3F33}"/>
              </a:ext>
            </a:extLst>
          </p:cNvPr>
          <p:cNvSpPr/>
          <p:nvPr/>
        </p:nvSpPr>
        <p:spPr>
          <a:xfrm>
            <a:off x="6180499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TS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067BE-ABBB-DC92-DC2E-4120568F0593}"/>
              </a:ext>
            </a:extLst>
          </p:cNvPr>
          <p:cNvSpPr/>
          <p:nvPr/>
        </p:nvSpPr>
        <p:spPr>
          <a:xfrm>
            <a:off x="8967457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TSX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8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22044 -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22787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87 0.00185 L 0.10886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7D15D-00EB-E52E-F27A-4800A562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1393F40E-B9C9-EC01-3450-BE147D81FE44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837C986-BC7B-B3AE-D055-6356C1AF0528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기술 스택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01EDB7-F21C-415F-8B71-1C0C0D5BC5F2}"/>
              </a:ext>
            </a:extLst>
          </p:cNvPr>
          <p:cNvSpPr/>
          <p:nvPr/>
        </p:nvSpPr>
        <p:spPr>
          <a:xfrm>
            <a:off x="845127" y="2169407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Kakao</a:t>
            </a:r>
          </a:p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Login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145688-19F1-07E7-4B86-45E49C239A12}"/>
              </a:ext>
            </a:extLst>
          </p:cNvPr>
          <p:cNvSpPr/>
          <p:nvPr/>
        </p:nvSpPr>
        <p:spPr>
          <a:xfrm>
            <a:off x="3532497" y="2169407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Kakao</a:t>
            </a:r>
          </a:p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map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167D37-859A-243C-05CF-65A649331A49}"/>
              </a:ext>
            </a:extLst>
          </p:cNvPr>
          <p:cNvSpPr/>
          <p:nvPr/>
        </p:nvSpPr>
        <p:spPr>
          <a:xfrm>
            <a:off x="6319455" y="2169407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행정안전부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우편번호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1E536AD-70C2-AA71-A739-D44BE4011314}"/>
              </a:ext>
            </a:extLst>
          </p:cNvPr>
          <p:cNvSpPr/>
          <p:nvPr/>
        </p:nvSpPr>
        <p:spPr>
          <a:xfrm>
            <a:off x="9106413" y="2169407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Gemini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C224BA-ED1F-3565-1830-8E873021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66" y="4742079"/>
            <a:ext cx="1710936" cy="17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카카오맵 | Kakao Developers 도구">
            <a:extLst>
              <a:ext uri="{FF2B5EF4-FFF2-40B4-BE49-F238E27FC236}">
                <a16:creationId xmlns:a16="http://schemas.microsoft.com/office/drawing/2014/main" id="{90CF27BB-3C5A-B9BE-0E28-3F75644E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33" y="4742079"/>
            <a:ext cx="1691985" cy="16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주소정보누리집(도로명주소 안내시스템)">
            <a:extLst>
              <a:ext uri="{FF2B5EF4-FFF2-40B4-BE49-F238E27FC236}">
                <a16:creationId xmlns:a16="http://schemas.microsoft.com/office/drawing/2014/main" id="{0166F35C-2F7B-1379-B1E2-0040D1CF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711" y="5302774"/>
            <a:ext cx="2025605" cy="5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emini icon changes on iPhone and Android | Mashable">
            <a:extLst>
              <a:ext uri="{FF2B5EF4-FFF2-40B4-BE49-F238E27FC236}">
                <a16:creationId xmlns:a16="http://schemas.microsoft.com/office/drawing/2014/main" id="{34BF7DEE-59F9-00F8-7DD2-21EB1F0E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49" y="4719562"/>
            <a:ext cx="1691985" cy="16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3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8E30-4BA7-4768-0489-D3FE23F1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A699B19-248B-D485-CBB2-DD513D96C327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BE6EB43-112D-5B09-7145-F050B4CF2C3B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기술 스택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EA4BE2-D12C-740D-F7FD-E6501D3A8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95" y="2114550"/>
            <a:ext cx="6050410" cy="40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39C4A-5C87-DA98-B168-E03128F5A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6F4FAE55-A291-CBA1-6FA2-76549FBCC867}"/>
              </a:ext>
            </a:extLst>
          </p:cNvPr>
          <p:cNvSpPr/>
          <p:nvPr/>
        </p:nvSpPr>
        <p:spPr>
          <a:xfrm rot="409406">
            <a:off x="-607370" y="-858055"/>
            <a:ext cx="9777613" cy="868324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8B096C-4511-9694-7EC5-4531A2FC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21" y="2460933"/>
            <a:ext cx="8157029" cy="2045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745062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EB94B-1C88-5E7A-1540-1A3E4586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8EFCF0F-F0BE-ABBE-901C-FF0537D5B6F4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C7218AD-CA35-0AEA-3F2A-7F4937AE9C79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기술 스택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70A32B-6003-EC8F-72B5-0B09576D1F98}"/>
              </a:ext>
            </a:extLst>
          </p:cNvPr>
          <p:cNvSpPr/>
          <p:nvPr/>
        </p:nvSpPr>
        <p:spPr>
          <a:xfrm>
            <a:off x="717156" y="298980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CSS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11FEB2-1608-9921-068F-C720CFB6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82" y="3179030"/>
            <a:ext cx="6610350" cy="2047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2801B3-D3B8-6530-2B21-10B39EAE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53" y="1591531"/>
            <a:ext cx="4105275" cy="5183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4074ED-EFB5-6819-7E8F-E69406ED3F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38"/>
          <a:stretch>
            <a:fillRect/>
          </a:stretch>
        </p:blipFill>
        <p:spPr>
          <a:xfrm>
            <a:off x="3305028" y="1591531"/>
            <a:ext cx="4467225" cy="52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18962-DBCF-AF9F-1D4D-2304CF6E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0A61A69-0593-3D88-CEA7-B1E2BE5737F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6799156-2F39-3F72-B198-B24814A97BD1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기술 스택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E74570-0685-1487-0A7E-FE7DE188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7" y="2531330"/>
            <a:ext cx="6705600" cy="334327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9BB0C0-291A-B96C-03BB-AF77BF31B637}"/>
              </a:ext>
            </a:extLst>
          </p:cNvPr>
          <p:cNvSpPr/>
          <p:nvPr/>
        </p:nvSpPr>
        <p:spPr>
          <a:xfrm>
            <a:off x="717156" y="298980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/>
              <a:t>TailwindCSS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26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288C-6B1E-E4D9-FE00-8169821D3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D129213E-83A9-1AB4-2820-97286D8B52A6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E3561DC-89C8-08B4-BAA6-39D6FDBEB8CB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기술 스택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37ADAE-7296-99CF-819E-3926CBF3F28F}"/>
              </a:ext>
            </a:extLst>
          </p:cNvPr>
          <p:cNvSpPr/>
          <p:nvPr/>
        </p:nvSpPr>
        <p:spPr>
          <a:xfrm>
            <a:off x="2656487" y="2989804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MySQL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28" name="Picture 4" descr="MySQL new logo transparent PNG - StickPNG">
            <a:extLst>
              <a:ext uri="{FF2B5EF4-FFF2-40B4-BE49-F238E27FC236}">
                <a16:creationId xmlns:a16="http://schemas.microsoft.com/office/drawing/2014/main" id="{411F1257-45C0-2061-0AF7-9FCD014D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355" y="2989804"/>
            <a:ext cx="3339935" cy="23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9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13D41-DCEC-1615-CFC4-DC75B02E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4513C5E8-DDC4-DDD3-18CA-57CC5D83DD03}"/>
              </a:ext>
            </a:extLst>
          </p:cNvPr>
          <p:cNvSpPr/>
          <p:nvPr/>
        </p:nvSpPr>
        <p:spPr>
          <a:xfrm rot="409406">
            <a:off x="-607370" y="-858055"/>
            <a:ext cx="9777613" cy="868324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2E0AED-3EA4-C947-5441-78E1CFAC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21" y="2460933"/>
            <a:ext cx="8157029" cy="2045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구조 설계</a:t>
            </a:r>
          </a:p>
        </p:txBody>
      </p:sp>
    </p:spTree>
    <p:extLst>
      <p:ext uri="{BB962C8B-B14F-4D97-AF65-F5344CB8AC3E}">
        <p14:creationId xmlns:p14="http://schemas.microsoft.com/office/powerpoint/2010/main" val="848543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CB19-3534-421E-0405-EA4E64C4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54622-93B9-FC6F-177F-898B1AB2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6380DB77-D65B-F2E8-C502-B6A972E3D307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DA9EEF-5873-44C7-02B2-BA5C8AEB10A2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초기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Page &amp; UI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2F6800-9D6C-DFBB-482A-AC807D241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29" y="1591531"/>
            <a:ext cx="8259772" cy="49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86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9E50-2C6E-D19F-BEC7-4CB785D5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9B5D5-583A-BAA4-439B-44EFD920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990" y="560862"/>
            <a:ext cx="5930020" cy="1325563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MEMBER: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회원 정보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(ID,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비밀번호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닉네임 등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GYM: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운동 시설 정보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시설명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주소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타입 등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FAVORITE_GYMS: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즐겨찾기 시설 정보 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BOARD: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커뮤니티 게시글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게시글 번호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제목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내용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작성자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ID)</a:t>
            </a:r>
          </a:p>
          <a:p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ROUTINE: AI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 생성한 운동 루틴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루틴 번호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목표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내용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회원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ID)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586E5C6-D471-5680-8A9D-6187ADB00CAD}"/>
              </a:ext>
            </a:extLst>
          </p:cNvPr>
          <p:cNvSpPr txBox="1">
            <a:spLocks/>
          </p:cNvSpPr>
          <p:nvPr/>
        </p:nvSpPr>
        <p:spPr>
          <a:xfrm>
            <a:off x="3130990" y="4140688"/>
            <a:ext cx="10515600" cy="2512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MEMBER ↔ BOARD (1:N)</a:t>
            </a:r>
          </a:p>
          <a:p>
            <a:pPr marL="0" indent="0">
              <a:buNone/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 명의 회원은 여러 개의 게시글을 작성가능</a:t>
            </a:r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  <a:p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MEMBER ↔ ROUTINE (1:N): </a:t>
            </a:r>
          </a:p>
          <a:p>
            <a:pPr marL="0" indent="0">
              <a:buNone/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 명의 회원은 여러 개의 맞춤 루틴을 저장가능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D9701FA-87DC-DB9F-0732-7B5739B656CF}"/>
              </a:ext>
            </a:extLst>
          </p:cNvPr>
          <p:cNvSpPr/>
          <p:nvPr/>
        </p:nvSpPr>
        <p:spPr>
          <a:xfrm>
            <a:off x="0" y="0"/>
            <a:ext cx="2616451" cy="3483197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26A056B-1182-4EB1-34AC-AD6A130BE3F7}"/>
              </a:ext>
            </a:extLst>
          </p:cNvPr>
          <p:cNvSpPr txBox="1">
            <a:spLocks/>
          </p:cNvSpPr>
          <p:nvPr/>
        </p:nvSpPr>
        <p:spPr>
          <a:xfrm>
            <a:off x="66529" y="1024621"/>
            <a:ext cx="284868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연관관계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24E15A3E-7B59-A85C-E950-D42B812160B9}"/>
              </a:ext>
            </a:extLst>
          </p:cNvPr>
          <p:cNvSpPr/>
          <p:nvPr/>
        </p:nvSpPr>
        <p:spPr>
          <a:xfrm>
            <a:off x="0" y="3429000"/>
            <a:ext cx="2616451" cy="3428999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69125C1-9660-DC2F-46D2-64D99443A8F9}"/>
              </a:ext>
            </a:extLst>
          </p:cNvPr>
          <p:cNvSpPr txBox="1">
            <a:spLocks/>
          </p:cNvSpPr>
          <p:nvPr/>
        </p:nvSpPr>
        <p:spPr>
          <a:xfrm>
            <a:off x="66529" y="4507817"/>
            <a:ext cx="284868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주요관계</a:t>
            </a:r>
          </a:p>
        </p:txBody>
      </p:sp>
    </p:spTree>
    <p:extLst>
      <p:ext uri="{BB962C8B-B14F-4D97-AF65-F5344CB8AC3E}">
        <p14:creationId xmlns:p14="http://schemas.microsoft.com/office/powerpoint/2010/main" val="3736452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9EB3-7B2B-7595-FA5D-5015D9F90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0A1DBB1-AAEF-FCF0-79FE-9A29AA588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59" y="211111"/>
            <a:ext cx="5892489" cy="644419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D1861108-0215-2F6B-4162-3911B5ED9E59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F1E4378-CCA6-C650-9DA6-83E07665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b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스키마 구조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1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C5FD-D239-11B9-2363-8D1015F0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6FC7FAF1-6E6F-FEFC-8D6D-964F3DC91B2E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BDA0BB-9080-4F58-5B24-2114B93EC558}"/>
              </a:ext>
            </a:extLst>
          </p:cNvPr>
          <p:cNvSpPr txBox="1">
            <a:spLocks/>
          </p:cNvSpPr>
          <p:nvPr/>
        </p:nvSpPr>
        <p:spPr>
          <a:xfrm>
            <a:off x="591880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디자인 패턴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46B9E2-E14E-16E6-946A-611B7F0D6322}"/>
              </a:ext>
            </a:extLst>
          </p:cNvPr>
          <p:cNvSpPr/>
          <p:nvPr/>
        </p:nvSpPr>
        <p:spPr>
          <a:xfrm>
            <a:off x="407034" y="2556552"/>
            <a:ext cx="3177766" cy="3250194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sz="3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MVC </a:t>
            </a:r>
            <a:r>
              <a:rPr lang="ko-KR" altLang="en-US" sz="3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패턴</a:t>
            </a:r>
            <a:endParaRPr lang="en-US" altLang="ko-KR" sz="3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8F5887-A1AE-7422-098B-6F6CB558C913}"/>
              </a:ext>
            </a:extLst>
          </p:cNvPr>
          <p:cNvSpPr/>
          <p:nvPr/>
        </p:nvSpPr>
        <p:spPr>
          <a:xfrm>
            <a:off x="3926184" y="2556552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MODEL</a:t>
            </a: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Entity + Repository + Service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14971F-8DB2-B6EC-A636-9AC7B06AE502}"/>
              </a:ext>
            </a:extLst>
          </p:cNvPr>
          <p:cNvSpPr/>
          <p:nvPr/>
        </p:nvSpPr>
        <p:spPr>
          <a:xfrm>
            <a:off x="3926184" y="3685178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VIEW</a:t>
            </a: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React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컴포넌트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ED88A4-48E2-8AD2-C2A5-E9FDB849BDDD}"/>
              </a:ext>
            </a:extLst>
          </p:cNvPr>
          <p:cNvSpPr/>
          <p:nvPr/>
        </p:nvSpPr>
        <p:spPr>
          <a:xfrm>
            <a:off x="3926184" y="4813804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CONTROLLER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controller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C964DB-C4C3-BBCA-9B51-2B82D445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640" b="66313"/>
          <a:stretch>
            <a:fillRect/>
          </a:stretch>
        </p:blipFill>
        <p:spPr>
          <a:xfrm>
            <a:off x="9122830" y="2873259"/>
            <a:ext cx="2631020" cy="26167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2DA938-8E37-78EB-73E4-57175146FA77}"/>
              </a:ext>
            </a:extLst>
          </p:cNvPr>
          <p:cNvSpPr/>
          <p:nvPr/>
        </p:nvSpPr>
        <p:spPr>
          <a:xfrm>
            <a:off x="9550309" y="4166848"/>
            <a:ext cx="1903258" cy="13231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A2A921-1889-1DAE-C1A7-D2B3B1BCD351}"/>
              </a:ext>
            </a:extLst>
          </p:cNvPr>
          <p:cNvSpPr/>
          <p:nvPr/>
        </p:nvSpPr>
        <p:spPr>
          <a:xfrm>
            <a:off x="9550309" y="3318614"/>
            <a:ext cx="1903258" cy="4028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81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97FC-A551-A192-319B-750DAC55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8467693-3CA6-5419-DC8A-376C79FCFAEB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EFB0A1-1413-0AF9-9D88-C588B7BDC6FE}"/>
              </a:ext>
            </a:extLst>
          </p:cNvPr>
          <p:cNvSpPr txBox="1">
            <a:spLocks/>
          </p:cNvSpPr>
          <p:nvPr/>
        </p:nvSpPr>
        <p:spPr>
          <a:xfrm>
            <a:off x="591880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디자인 패턴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69BF9C-E52C-13F3-FD27-68A6111D57BF}"/>
              </a:ext>
            </a:extLst>
          </p:cNvPr>
          <p:cNvSpPr/>
          <p:nvPr/>
        </p:nvSpPr>
        <p:spPr>
          <a:xfrm>
            <a:off x="407034" y="2556552"/>
            <a:ext cx="3177766" cy="3250194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리액트</a:t>
            </a:r>
            <a:endParaRPr lang="en-US" altLang="ko-KR" sz="3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3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기본 패턴</a:t>
            </a:r>
            <a:endParaRPr lang="en-US" altLang="ko-KR" sz="3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888368-1368-7FBD-C56D-5EE36BCAAA54}"/>
              </a:ext>
            </a:extLst>
          </p:cNvPr>
          <p:cNvSpPr/>
          <p:nvPr/>
        </p:nvSpPr>
        <p:spPr>
          <a:xfrm>
            <a:off x="3926184" y="2556552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Component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28FA81-1A48-52F9-349C-98BFC8E5DDFE}"/>
              </a:ext>
            </a:extLst>
          </p:cNvPr>
          <p:cNvSpPr/>
          <p:nvPr/>
        </p:nvSpPr>
        <p:spPr>
          <a:xfrm>
            <a:off x="3926184" y="3685178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Page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399A99-701A-26EA-7F3E-D8DCA2652797}"/>
              </a:ext>
            </a:extLst>
          </p:cNvPr>
          <p:cNvSpPr/>
          <p:nvPr/>
        </p:nvSpPr>
        <p:spPr>
          <a:xfrm>
            <a:off x="3926184" y="4813804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Api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05027C-2DB4-FEF2-609B-E1324EBF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0" r="980"/>
          <a:stretch>
            <a:fillRect/>
          </a:stretch>
        </p:blipFill>
        <p:spPr>
          <a:xfrm>
            <a:off x="9161860" y="3354313"/>
            <a:ext cx="2692278" cy="165467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0408B1-4B19-B2AB-778F-C2988A72CC1D}"/>
              </a:ext>
            </a:extLst>
          </p:cNvPr>
          <p:cNvSpPr/>
          <p:nvPr/>
        </p:nvSpPr>
        <p:spPr>
          <a:xfrm>
            <a:off x="9556369" y="3797393"/>
            <a:ext cx="2007557" cy="12115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5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C868-BEB4-A759-6405-CD37C0A2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57D73CF-A912-09D9-658B-C074C456F136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ECFC89-1EBB-A0CC-7753-FEBE831979A4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폴더구조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6D1CBAE-7967-762C-D309-5155D771E36F}"/>
              </a:ext>
            </a:extLst>
          </p:cNvPr>
          <p:cNvSpPr/>
          <p:nvPr/>
        </p:nvSpPr>
        <p:spPr>
          <a:xfrm>
            <a:off x="1760271" y="1974849"/>
            <a:ext cx="2372259" cy="59124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구조별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E67DB32-7E4F-1929-DD70-D16BAF86B946}"/>
              </a:ext>
            </a:extLst>
          </p:cNvPr>
          <p:cNvSpPr/>
          <p:nvPr/>
        </p:nvSpPr>
        <p:spPr>
          <a:xfrm>
            <a:off x="8059470" y="1974849"/>
            <a:ext cx="2372259" cy="59124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94B11D-B9EE-E406-E1B1-83ACA263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424" y="2768727"/>
            <a:ext cx="2038350" cy="3752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E8E7AB-A36E-3BB6-17BB-3359ED9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707476"/>
            <a:ext cx="1752600" cy="374332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EF2F4C6-0314-8D1E-A5F8-5C1D167623CA}"/>
              </a:ext>
            </a:extLst>
          </p:cNvPr>
          <p:cNvSpPr/>
          <p:nvPr/>
        </p:nvSpPr>
        <p:spPr>
          <a:xfrm>
            <a:off x="2084280" y="2916936"/>
            <a:ext cx="1481328" cy="14264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AD28FA-22A6-F594-A99B-92D79563D822}"/>
              </a:ext>
            </a:extLst>
          </p:cNvPr>
          <p:cNvSpPr/>
          <p:nvPr/>
        </p:nvSpPr>
        <p:spPr>
          <a:xfrm>
            <a:off x="2084324" y="4552860"/>
            <a:ext cx="1481328" cy="8596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83ECA4-1B01-01BA-2543-28AB39EAAA89}"/>
              </a:ext>
            </a:extLst>
          </p:cNvPr>
          <p:cNvSpPr/>
          <p:nvPr/>
        </p:nvSpPr>
        <p:spPr>
          <a:xfrm>
            <a:off x="2084324" y="5621970"/>
            <a:ext cx="1481328" cy="8288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740B91-9624-FF25-0137-EA620D3BC942}"/>
              </a:ext>
            </a:extLst>
          </p:cNvPr>
          <p:cNvSpPr/>
          <p:nvPr/>
        </p:nvSpPr>
        <p:spPr>
          <a:xfrm>
            <a:off x="8226424" y="3021900"/>
            <a:ext cx="1481328" cy="10051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F2B451D-E16C-48BB-DD71-5029AAEC4D56}"/>
              </a:ext>
            </a:extLst>
          </p:cNvPr>
          <p:cNvSpPr/>
          <p:nvPr/>
        </p:nvSpPr>
        <p:spPr>
          <a:xfrm>
            <a:off x="8226424" y="4229692"/>
            <a:ext cx="1481328" cy="10051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3E5E77-F238-3186-67F6-85280D55A4E7}"/>
              </a:ext>
            </a:extLst>
          </p:cNvPr>
          <p:cNvSpPr/>
          <p:nvPr/>
        </p:nvSpPr>
        <p:spPr>
          <a:xfrm>
            <a:off x="8226424" y="5470616"/>
            <a:ext cx="1481328" cy="10051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2583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25833 -0.013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25821 -0.0138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6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25964 -0.0138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-6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964 -0.0168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8CDC7-9986-F6C8-5079-D714447AC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9742A517-920D-F091-6BCD-F8892640946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925E89-0849-C841-13BC-A11FF8B0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88656"/>
            <a:ext cx="10515600" cy="132556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소개 및 업무 분담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9681A8E-D1C7-33C6-7D7D-22826D54E48E}"/>
              </a:ext>
            </a:extLst>
          </p:cNvPr>
          <p:cNvSpPr/>
          <p:nvPr/>
        </p:nvSpPr>
        <p:spPr>
          <a:xfrm>
            <a:off x="1253646" y="2230493"/>
            <a:ext cx="613254" cy="576739"/>
          </a:xfrm>
          <a:prstGeom prst="ellipse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E5A560D0-5FE4-7FFA-50CC-A9F3690BBAFC}"/>
              </a:ext>
            </a:extLst>
          </p:cNvPr>
          <p:cNvSpPr/>
          <p:nvPr/>
        </p:nvSpPr>
        <p:spPr>
          <a:xfrm>
            <a:off x="1160961" y="2936942"/>
            <a:ext cx="798623" cy="724898"/>
          </a:xfrm>
          <a:prstGeom prst="trapezoid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EA8688-1EB1-4405-FF42-0B477595E53B}"/>
              </a:ext>
            </a:extLst>
          </p:cNvPr>
          <p:cNvSpPr/>
          <p:nvPr/>
        </p:nvSpPr>
        <p:spPr>
          <a:xfrm>
            <a:off x="836373" y="1952625"/>
            <a:ext cx="1447800" cy="1709215"/>
          </a:xfrm>
          <a:prstGeom prst="roundRect">
            <a:avLst/>
          </a:prstGeom>
          <a:noFill/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2F07B05-AAE4-35D9-25D5-FE4F5D89E6F0}"/>
              </a:ext>
            </a:extLst>
          </p:cNvPr>
          <p:cNvSpPr/>
          <p:nvPr/>
        </p:nvSpPr>
        <p:spPr>
          <a:xfrm>
            <a:off x="4170123" y="2230494"/>
            <a:ext cx="613254" cy="576739"/>
          </a:xfrm>
          <a:prstGeom prst="ellipse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61E0B5BA-E211-679D-560C-22399E17F4DB}"/>
              </a:ext>
            </a:extLst>
          </p:cNvPr>
          <p:cNvSpPr/>
          <p:nvPr/>
        </p:nvSpPr>
        <p:spPr>
          <a:xfrm>
            <a:off x="4077438" y="2936943"/>
            <a:ext cx="798623" cy="724898"/>
          </a:xfrm>
          <a:prstGeom prst="trapezoid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163E588-0D87-4BAC-1812-EE84A2F71FB1}"/>
              </a:ext>
            </a:extLst>
          </p:cNvPr>
          <p:cNvSpPr/>
          <p:nvPr/>
        </p:nvSpPr>
        <p:spPr>
          <a:xfrm>
            <a:off x="3752850" y="1952626"/>
            <a:ext cx="1447800" cy="1709215"/>
          </a:xfrm>
          <a:prstGeom prst="roundRect">
            <a:avLst/>
          </a:prstGeom>
          <a:noFill/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668BB9-E7E7-C4CE-98F9-73174BB594F9}"/>
              </a:ext>
            </a:extLst>
          </p:cNvPr>
          <p:cNvSpPr/>
          <p:nvPr/>
        </p:nvSpPr>
        <p:spPr>
          <a:xfrm>
            <a:off x="7084034" y="2230493"/>
            <a:ext cx="613254" cy="576739"/>
          </a:xfrm>
          <a:prstGeom prst="ellipse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BF19D457-F037-F921-14D6-3CD42149A6FC}"/>
              </a:ext>
            </a:extLst>
          </p:cNvPr>
          <p:cNvSpPr/>
          <p:nvPr/>
        </p:nvSpPr>
        <p:spPr>
          <a:xfrm>
            <a:off x="6991349" y="2936942"/>
            <a:ext cx="798623" cy="724898"/>
          </a:xfrm>
          <a:prstGeom prst="trapezoid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DD15EF-26E9-27F5-3980-323EAEADCD11}"/>
              </a:ext>
            </a:extLst>
          </p:cNvPr>
          <p:cNvSpPr/>
          <p:nvPr/>
        </p:nvSpPr>
        <p:spPr>
          <a:xfrm>
            <a:off x="6666761" y="1952625"/>
            <a:ext cx="1447800" cy="1709215"/>
          </a:xfrm>
          <a:prstGeom prst="roundRect">
            <a:avLst/>
          </a:prstGeom>
          <a:noFill/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BA037F-A03F-53B3-1D6F-540575E9A059}"/>
              </a:ext>
            </a:extLst>
          </p:cNvPr>
          <p:cNvSpPr/>
          <p:nvPr/>
        </p:nvSpPr>
        <p:spPr>
          <a:xfrm>
            <a:off x="10000512" y="2230493"/>
            <a:ext cx="613254" cy="576739"/>
          </a:xfrm>
          <a:prstGeom prst="ellipse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BA143251-EBCD-DB45-1CAE-DAB5419DD00B}"/>
              </a:ext>
            </a:extLst>
          </p:cNvPr>
          <p:cNvSpPr/>
          <p:nvPr/>
        </p:nvSpPr>
        <p:spPr>
          <a:xfrm>
            <a:off x="9907827" y="2936942"/>
            <a:ext cx="798623" cy="724898"/>
          </a:xfrm>
          <a:prstGeom prst="trapezoid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F811AC-EF1A-B288-0FB8-651889662DF6}"/>
              </a:ext>
            </a:extLst>
          </p:cNvPr>
          <p:cNvSpPr/>
          <p:nvPr/>
        </p:nvSpPr>
        <p:spPr>
          <a:xfrm>
            <a:off x="9583239" y="1952625"/>
            <a:ext cx="1447800" cy="1709215"/>
          </a:xfrm>
          <a:prstGeom prst="roundRect">
            <a:avLst/>
          </a:prstGeom>
          <a:noFill/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별: 꼭짓점 5개 34">
            <a:extLst>
              <a:ext uri="{FF2B5EF4-FFF2-40B4-BE49-F238E27FC236}">
                <a16:creationId xmlns:a16="http://schemas.microsoft.com/office/drawing/2014/main" id="{81C8F9B3-4707-C095-4CA2-20391DC1CC04}"/>
              </a:ext>
            </a:extLst>
          </p:cNvPr>
          <p:cNvSpPr/>
          <p:nvPr/>
        </p:nvSpPr>
        <p:spPr>
          <a:xfrm>
            <a:off x="633977" y="1650834"/>
            <a:ext cx="618386" cy="526518"/>
          </a:xfrm>
          <a:prstGeom prst="star5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A239F32-0E10-9B1B-3AB2-5FEFAD8E049D}"/>
              </a:ext>
            </a:extLst>
          </p:cNvPr>
          <p:cNvSpPr/>
          <p:nvPr/>
        </p:nvSpPr>
        <p:spPr>
          <a:xfrm>
            <a:off x="836374" y="3791549"/>
            <a:ext cx="1447800" cy="47565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 혁 준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4920EB3-8863-2436-8967-9EAEA1D1CE7D}"/>
              </a:ext>
            </a:extLst>
          </p:cNvPr>
          <p:cNvSpPr/>
          <p:nvPr/>
        </p:nvSpPr>
        <p:spPr>
          <a:xfrm>
            <a:off x="3752850" y="3801373"/>
            <a:ext cx="1447800" cy="47565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 한 준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7D9B5-4610-15F7-CCD3-87486127B000}"/>
              </a:ext>
            </a:extLst>
          </p:cNvPr>
          <p:cNvSpPr/>
          <p:nvPr/>
        </p:nvSpPr>
        <p:spPr>
          <a:xfrm>
            <a:off x="6664934" y="3791549"/>
            <a:ext cx="1447800" cy="47565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 민 석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D8925B9-62E0-2900-D154-A68B286297AD}"/>
              </a:ext>
            </a:extLst>
          </p:cNvPr>
          <p:cNvSpPr/>
          <p:nvPr/>
        </p:nvSpPr>
        <p:spPr>
          <a:xfrm>
            <a:off x="9577018" y="3791548"/>
            <a:ext cx="1447800" cy="475651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 정 오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D503F50B-21C0-16DB-8EA7-B0F87E3A7578}"/>
              </a:ext>
            </a:extLst>
          </p:cNvPr>
          <p:cNvSpPr txBox="1">
            <a:spLocks/>
          </p:cNvSpPr>
          <p:nvPr/>
        </p:nvSpPr>
        <p:spPr>
          <a:xfrm>
            <a:off x="633977" y="4538976"/>
            <a:ext cx="2068752" cy="21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총괄</a:t>
            </a:r>
            <a:endParaRPr lang="en-US" altLang="ko-KR" sz="16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기초 설계 작업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지도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/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스케줄러 기능 개발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발표 자료 준비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1781998D-D36B-D316-89AF-5DFC88CE7D0C}"/>
              </a:ext>
            </a:extLst>
          </p:cNvPr>
          <p:cNvSpPr txBox="1">
            <a:spLocks/>
          </p:cNvSpPr>
          <p:nvPr/>
        </p:nvSpPr>
        <p:spPr>
          <a:xfrm>
            <a:off x="3548627" y="4538975"/>
            <a:ext cx="2068752" cy="21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작업 총괄 및 기능 통합</a:t>
            </a:r>
            <a:endParaRPr lang="en-US" altLang="ko-KR" sz="16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로그인 기능 개발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채팅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및 기타 부가기능 개발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발표 자료 준비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03F8C99F-B5F6-1DEF-8184-6CC74082CE19}"/>
              </a:ext>
            </a:extLst>
          </p:cNvPr>
          <p:cNvSpPr txBox="1">
            <a:spLocks/>
          </p:cNvSpPr>
          <p:nvPr/>
        </p:nvSpPr>
        <p:spPr>
          <a:xfrm>
            <a:off x="9433599" y="4538974"/>
            <a:ext cx="2068752" cy="21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게시판 기능 개발</a:t>
            </a:r>
            <a:endParaRPr lang="en-US" altLang="ko-KR" sz="16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및 자료 검수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콘텐츠 검수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발표 자료 준비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2E95CDA1-F792-EFDC-EF51-387F9562DBD2}"/>
              </a:ext>
            </a:extLst>
          </p:cNvPr>
          <p:cNvSpPr txBox="1">
            <a:spLocks/>
          </p:cNvSpPr>
          <p:nvPr/>
        </p:nvSpPr>
        <p:spPr>
          <a:xfrm>
            <a:off x="6518949" y="4538974"/>
            <a:ext cx="2068752" cy="21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기획 및 자료조사</a:t>
            </a:r>
            <a:endParaRPr lang="en-US" altLang="ko-KR" sz="16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시각 디자인 총괄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자료조사 및 리서치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발표 자료 준비 </a:t>
            </a:r>
            <a:endParaRPr lang="en-US" altLang="ko-KR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862595B-C0E2-DBC5-8ED7-7C93440A2556}"/>
              </a:ext>
            </a:extLst>
          </p:cNvPr>
          <p:cNvSpPr/>
          <p:nvPr/>
        </p:nvSpPr>
        <p:spPr>
          <a:xfrm>
            <a:off x="3573237" y="1736496"/>
            <a:ext cx="504201" cy="449949"/>
          </a:xfrm>
          <a:prstGeom prst="ellipse">
            <a:avLst/>
          </a:prstGeom>
          <a:solidFill>
            <a:srgbClr val="14B8A6"/>
          </a:solidFill>
          <a:ln w="25400">
            <a:solidFill>
              <a:srgbClr val="14B8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9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F9B9-09F4-6786-BA0E-78F57733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6B400AED-9832-FE4C-7466-68BE8A8BE3AE}"/>
              </a:ext>
            </a:extLst>
          </p:cNvPr>
          <p:cNvSpPr/>
          <p:nvPr/>
        </p:nvSpPr>
        <p:spPr>
          <a:xfrm rot="409406">
            <a:off x="-607370" y="-858055"/>
            <a:ext cx="9777613" cy="868324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484BEF-48C4-3605-9179-2F1B33AC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21" y="2460933"/>
            <a:ext cx="8157029" cy="2045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코드 설명</a:t>
            </a:r>
            <a:br>
              <a:rPr lang="en-US" altLang="ko-KR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기능 시연</a:t>
            </a:r>
          </a:p>
        </p:txBody>
      </p:sp>
    </p:spTree>
    <p:extLst>
      <p:ext uri="{BB962C8B-B14F-4D97-AF65-F5344CB8AC3E}">
        <p14:creationId xmlns:p14="http://schemas.microsoft.com/office/powerpoint/2010/main" val="3861443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CF12C-64EB-E6BC-FFDF-5071FE15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22EF1CF-D18E-F9CB-5E9D-034525B9B06B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6D727D-7C97-6FFC-CD5F-12350F823681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컬렉션 선택 이유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(ARRAYLIST &amp; SET)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2CAE89-AE07-8860-387D-30C03D40C2BE}"/>
              </a:ext>
            </a:extLst>
          </p:cNvPr>
          <p:cNvSpPr/>
          <p:nvPr/>
        </p:nvSpPr>
        <p:spPr>
          <a:xfrm>
            <a:off x="1635062" y="1800741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ARRAYLIST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BC70F7-9D90-199C-4CEC-001DB1CB69CF}"/>
              </a:ext>
            </a:extLst>
          </p:cNvPr>
          <p:cNvSpPr/>
          <p:nvPr/>
        </p:nvSpPr>
        <p:spPr>
          <a:xfrm>
            <a:off x="1635062" y="4343016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SET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84F280-ED26-6994-2160-A2A44BB9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11"/>
          <a:stretch>
            <a:fillRect/>
          </a:stretch>
        </p:blipFill>
        <p:spPr>
          <a:xfrm>
            <a:off x="5593086" y="1743211"/>
            <a:ext cx="6087325" cy="2541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4CB98F-7025-9B07-1139-30D7C400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73" y="4860855"/>
            <a:ext cx="4476750" cy="13906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873D887-6878-D595-6147-41252F0DC299}"/>
              </a:ext>
            </a:extLst>
          </p:cNvPr>
          <p:cNvSpPr/>
          <p:nvPr/>
        </p:nvSpPr>
        <p:spPr>
          <a:xfrm>
            <a:off x="7646062" y="2414493"/>
            <a:ext cx="947144" cy="3873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C97604-DFE7-90C0-6572-762BA2F9A9E6}"/>
              </a:ext>
            </a:extLst>
          </p:cNvPr>
          <p:cNvSpPr/>
          <p:nvPr/>
        </p:nvSpPr>
        <p:spPr>
          <a:xfrm>
            <a:off x="6713432" y="5498124"/>
            <a:ext cx="947144" cy="3873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73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B635-6FAF-98AE-89DF-2AE202B24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F83DFFF-6E69-173B-FEC5-FDEDAB657550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172279-0085-AF7A-6E29-558BF89F81BC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컬렉션 선택 이유 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(HASHMAP &amp; LINKEDHASHMAP)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8FB124-AFBA-5F84-7E4F-E5A273969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77"/>
          <a:stretch>
            <a:fillRect/>
          </a:stretch>
        </p:blipFill>
        <p:spPr>
          <a:xfrm>
            <a:off x="5757465" y="1708213"/>
            <a:ext cx="4586685" cy="2341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7110C-7007-26CA-0ECB-00C63A08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432" y="4222813"/>
            <a:ext cx="4484749" cy="234135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0C219AD-0563-0749-7476-AFA04B8522AA}"/>
              </a:ext>
            </a:extLst>
          </p:cNvPr>
          <p:cNvSpPr/>
          <p:nvPr/>
        </p:nvSpPr>
        <p:spPr>
          <a:xfrm>
            <a:off x="7845397" y="2197928"/>
            <a:ext cx="947144" cy="3873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6B56A5-C611-158F-B321-96A1A2196EEB}"/>
              </a:ext>
            </a:extLst>
          </p:cNvPr>
          <p:cNvSpPr/>
          <p:nvPr/>
        </p:nvSpPr>
        <p:spPr>
          <a:xfrm>
            <a:off x="6659327" y="5162625"/>
            <a:ext cx="947144" cy="3873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A1F6C0-982E-63CD-EF76-FC05FC395B5F}"/>
              </a:ext>
            </a:extLst>
          </p:cNvPr>
          <p:cNvSpPr/>
          <p:nvPr/>
        </p:nvSpPr>
        <p:spPr>
          <a:xfrm>
            <a:off x="1635062" y="1800741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HASHMAP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A5D116-20DC-D6D6-CDF7-6AF8081EA58C}"/>
              </a:ext>
            </a:extLst>
          </p:cNvPr>
          <p:cNvSpPr/>
          <p:nvPr/>
        </p:nvSpPr>
        <p:spPr>
          <a:xfrm>
            <a:off x="1635062" y="4343016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LINKED</a:t>
            </a:r>
          </a:p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HASH MAP</a:t>
            </a:r>
          </a:p>
        </p:txBody>
      </p:sp>
    </p:spTree>
    <p:extLst>
      <p:ext uri="{BB962C8B-B14F-4D97-AF65-F5344CB8AC3E}">
        <p14:creationId xmlns:p14="http://schemas.microsoft.com/office/powerpoint/2010/main" val="204886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96CE-AAC5-C3DC-387B-AA722832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6CBAA31-27E6-4A85-1D0F-9977B3304F30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17D933-2191-8BDC-8EC7-5C3792F486A8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보안기능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2" name="Picture 2" descr="필터 - 무료 개 아이콘">
            <a:extLst>
              <a:ext uri="{FF2B5EF4-FFF2-40B4-BE49-F238E27FC236}">
                <a16:creationId xmlns:a16="http://schemas.microsoft.com/office/drawing/2014/main" id="{357699C2-88CF-BAFB-8F9D-2F334B58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4" y="2495816"/>
            <a:ext cx="2573679" cy="324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58F57F-08AF-D07C-9978-F342D8318FB6}"/>
              </a:ext>
            </a:extLst>
          </p:cNvPr>
          <p:cNvSpPr/>
          <p:nvPr/>
        </p:nvSpPr>
        <p:spPr>
          <a:xfrm>
            <a:off x="1465943" y="1712217"/>
            <a:ext cx="2573680" cy="660813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 요청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B5450A9-00C3-9741-E3EA-FC464B0F560E}"/>
              </a:ext>
            </a:extLst>
          </p:cNvPr>
          <p:cNvSpPr/>
          <p:nvPr/>
        </p:nvSpPr>
        <p:spPr>
          <a:xfrm>
            <a:off x="1465943" y="5858918"/>
            <a:ext cx="2573680" cy="660813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이용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3E6AE3-25B8-4082-02F7-71D92FF453F1}"/>
              </a:ext>
            </a:extLst>
          </p:cNvPr>
          <p:cNvSpPr/>
          <p:nvPr/>
        </p:nvSpPr>
        <p:spPr>
          <a:xfrm>
            <a:off x="5730164" y="3212221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JWT Check Filter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CE4455-6601-3C82-1E0F-8BFC9B5273D7}"/>
              </a:ext>
            </a:extLst>
          </p:cNvPr>
          <p:cNvSpPr/>
          <p:nvPr/>
        </p:nvSpPr>
        <p:spPr>
          <a:xfrm>
            <a:off x="5730164" y="2054937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Custom Security Config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B028DEA-F910-9024-F336-127295D30BC7}"/>
              </a:ext>
            </a:extLst>
          </p:cNvPr>
          <p:cNvSpPr/>
          <p:nvPr/>
        </p:nvSpPr>
        <p:spPr>
          <a:xfrm>
            <a:off x="5730164" y="4369505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@PreAuthorize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3E3E1A0-AE1B-76FF-6BC0-39671F97F3D2}"/>
              </a:ext>
            </a:extLst>
          </p:cNvPr>
          <p:cNvSpPr/>
          <p:nvPr/>
        </p:nvSpPr>
        <p:spPr>
          <a:xfrm>
            <a:off x="5730164" y="5526789"/>
            <a:ext cx="4995892" cy="99294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프론트 처리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8C03F12-74CF-A8C9-629E-2C17599E2BFD}"/>
              </a:ext>
            </a:extLst>
          </p:cNvPr>
          <p:cNvSpPr/>
          <p:nvPr/>
        </p:nvSpPr>
        <p:spPr>
          <a:xfrm rot="5400000">
            <a:off x="3627558" y="3831666"/>
            <a:ext cx="2514671" cy="835913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62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01D7-F27F-3190-8924-C0408D53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F78AA36-A318-9D0C-9F68-04B1F294E54C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44B7A0C-8567-DF24-D41A-02EA788EFF99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보안기능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5F5CAA-34DE-62A1-6A86-978B3EC27CE1}"/>
              </a:ext>
            </a:extLst>
          </p:cNvPr>
          <p:cNvSpPr/>
          <p:nvPr/>
        </p:nvSpPr>
        <p:spPr>
          <a:xfrm>
            <a:off x="1883879" y="4441549"/>
            <a:ext cx="2005282" cy="205098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JWT</a:t>
            </a:r>
          </a:p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Check</a:t>
            </a:r>
          </a:p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Filter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53186-8367-D9C8-8976-2189A30E4056}"/>
              </a:ext>
            </a:extLst>
          </p:cNvPr>
          <p:cNvSpPr/>
          <p:nvPr/>
        </p:nvSpPr>
        <p:spPr>
          <a:xfrm>
            <a:off x="1883879" y="1881914"/>
            <a:ext cx="2005282" cy="205098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Custom</a:t>
            </a:r>
          </a:p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Security</a:t>
            </a:r>
          </a:p>
          <a:p>
            <a:pPr algn="ctr"/>
            <a:r>
              <a:rPr lang="en-US" altLang="ko-KR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Config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08AA76-18D4-0257-7B83-D267C8E2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7" r="10912"/>
          <a:stretch>
            <a:fillRect/>
          </a:stretch>
        </p:blipFill>
        <p:spPr>
          <a:xfrm>
            <a:off x="5025999" y="1930925"/>
            <a:ext cx="5093436" cy="19529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39D838-2187-9416-AED0-6037A42D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24" y="4490560"/>
            <a:ext cx="5082711" cy="19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2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90D8B-9EBA-657B-9B47-F78D1A134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0BE965AF-3B24-3624-F188-79FCD50F500F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BC524D-C8FA-44D5-0CF5-2AC6537AE1F0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보안기능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0F89F9-C349-D54B-9936-139803E190D0}"/>
              </a:ext>
            </a:extLst>
          </p:cNvPr>
          <p:cNvSpPr/>
          <p:nvPr/>
        </p:nvSpPr>
        <p:spPr>
          <a:xfrm>
            <a:off x="1763718" y="2040292"/>
            <a:ext cx="2005282" cy="205098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@PreAuthorize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BAD2D6-1646-E8B7-F2DD-94E4AFEB2A55}"/>
              </a:ext>
            </a:extLst>
          </p:cNvPr>
          <p:cNvSpPr/>
          <p:nvPr/>
        </p:nvSpPr>
        <p:spPr>
          <a:xfrm>
            <a:off x="1763718" y="4449200"/>
            <a:ext cx="2005282" cy="205098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프론트 처리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DAE172-9547-55F6-9C9B-34917477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69" y="4874024"/>
            <a:ext cx="2285038" cy="137102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EE25DD-E243-D014-27DF-C4481AD8023C}"/>
              </a:ext>
            </a:extLst>
          </p:cNvPr>
          <p:cNvSpPr/>
          <p:nvPr/>
        </p:nvSpPr>
        <p:spPr>
          <a:xfrm>
            <a:off x="4701768" y="5407081"/>
            <a:ext cx="1841213" cy="837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A43DD7-30F9-023F-5766-41708280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83" y="4383197"/>
            <a:ext cx="3648075" cy="235267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FA7FD2-D87E-4BB7-51E8-2EB971D19922}"/>
              </a:ext>
            </a:extLst>
          </p:cNvPr>
          <p:cNvSpPr/>
          <p:nvPr/>
        </p:nvSpPr>
        <p:spPr>
          <a:xfrm>
            <a:off x="7551862" y="5407081"/>
            <a:ext cx="1725311" cy="258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86739-A8F0-2543-A9A6-5E7BB60C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69" y="1880081"/>
            <a:ext cx="6081089" cy="2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2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2EC53-448A-5DE5-19FD-0E69865F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9A10D2-6824-E70D-5EFD-6A9AE565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15" y="1711551"/>
            <a:ext cx="5314950" cy="4886325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973E81E8-D043-CD58-EB39-68285BD7612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D4FD18-AB39-1D8F-E22E-8867AA9C8E48}"/>
              </a:ext>
            </a:extLst>
          </p:cNvPr>
          <p:cNvSpPr txBox="1">
            <a:spLocks/>
          </p:cNvSpPr>
          <p:nvPr/>
        </p:nvSpPr>
        <p:spPr>
          <a:xfrm>
            <a:off x="511589" y="88656"/>
            <a:ext cx="11168822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로그인상태 전역 관리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2FEB22-8EDB-152E-0D1C-DEB9CA9629A3}"/>
              </a:ext>
            </a:extLst>
          </p:cNvPr>
          <p:cNvSpPr/>
          <p:nvPr/>
        </p:nvSpPr>
        <p:spPr>
          <a:xfrm>
            <a:off x="1779932" y="2941549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리덕스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라이브러리</a:t>
            </a:r>
            <a:endParaRPr lang="en-US" altLang="ko-KR" sz="2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53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6D1CF-3A54-CECE-BAB4-F0312F01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B3F1BC2-783F-6839-8DF7-753BC031A1AD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08ECEA-68BE-0B41-141B-CFEAC675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일반 회원가입&amp;로그인">
            <a:hlinkClick r:id="" action="ppaction://media"/>
            <a:extLst>
              <a:ext uri="{FF2B5EF4-FFF2-40B4-BE49-F238E27FC236}">
                <a16:creationId xmlns:a16="http://schemas.microsoft.com/office/drawing/2014/main" id="{C0D60AEE-F7D7-F920-2B77-EDE0058BC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0"/>
            <a:ext cx="9575549" cy="6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A4375-4A93-D061-EEE1-9159C8DA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BAFE39EE-67E5-3292-33FF-4FC87E46D1F2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825F16-D60E-FD66-CD34-0D1A2886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일반 마이페이지">
            <a:hlinkClick r:id="" action="ppaction://media"/>
            <a:extLst>
              <a:ext uri="{FF2B5EF4-FFF2-40B4-BE49-F238E27FC236}">
                <a16:creationId xmlns:a16="http://schemas.microsoft.com/office/drawing/2014/main" id="{B704F5A3-9D59-61B8-B7AF-912AD3BEE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0"/>
            <a:ext cx="9575549" cy="67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87DE-423F-9565-15F0-D9D2DD4E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A9027D4-2FEE-E3DE-86FE-F28CD77CA8A3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B6C27B-F8D2-6237-9828-AAD2C2D8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</a:t>
            </a:r>
            <a:b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카카오 로그인&amp;마이페이지">
            <a:hlinkClick r:id="" action="ppaction://media"/>
            <a:extLst>
              <a:ext uri="{FF2B5EF4-FFF2-40B4-BE49-F238E27FC236}">
                <a16:creationId xmlns:a16="http://schemas.microsoft.com/office/drawing/2014/main" id="{337CD104-F4B2-5A0B-6094-CE7CBB2FE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0"/>
            <a:ext cx="9575549" cy="6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87CE-66CF-A3A8-2A12-D129F6E5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DB18932A-3F98-23AE-BE35-4C32852D2987}"/>
              </a:ext>
            </a:extLst>
          </p:cNvPr>
          <p:cNvSpPr/>
          <p:nvPr/>
        </p:nvSpPr>
        <p:spPr>
          <a:xfrm rot="409406">
            <a:off x="-607370" y="-858055"/>
            <a:ext cx="9777613" cy="868324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A4B7AA-D365-DFA4-F5C8-61EB3FF8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21" y="2460933"/>
            <a:ext cx="8157029" cy="2045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 선정</a:t>
            </a:r>
          </a:p>
        </p:txBody>
      </p:sp>
    </p:spTree>
    <p:extLst>
      <p:ext uri="{BB962C8B-B14F-4D97-AF65-F5344CB8AC3E}">
        <p14:creationId xmlns:p14="http://schemas.microsoft.com/office/powerpoint/2010/main" val="832023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6940-A3B1-882B-5F6F-E9C3F6156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CB739702-2DF1-FD98-B969-7CB9EBB63CB8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909500-5BBE-14B3-5289-0C35CBF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일반 게시판">
            <a:hlinkClick r:id="" action="ppaction://media"/>
            <a:extLst>
              <a:ext uri="{FF2B5EF4-FFF2-40B4-BE49-F238E27FC236}">
                <a16:creationId xmlns:a16="http://schemas.microsoft.com/office/drawing/2014/main" id="{C30AE984-B8E7-B1E0-BEDE-D0E1B1F59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-1"/>
            <a:ext cx="9575549" cy="67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0638-1FDA-CB76-4B3D-31DC7F69C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403A0F1F-E014-F210-4FC5-74BA30C11E48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62D5F2-2706-5010-C644-267B69A0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관리자 게시판">
            <a:hlinkClick r:id="" action="ppaction://media"/>
            <a:extLst>
              <a:ext uri="{FF2B5EF4-FFF2-40B4-BE49-F238E27FC236}">
                <a16:creationId xmlns:a16="http://schemas.microsoft.com/office/drawing/2014/main" id="{8CDA468D-D83C-4E74-D0FE-64A6BD1E3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0"/>
            <a:ext cx="9575549" cy="67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967A-768D-6666-C4D4-B5089B83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유저 관리자 페이지">
            <a:hlinkClick r:id="" action="ppaction://media"/>
            <a:extLst>
              <a:ext uri="{FF2B5EF4-FFF2-40B4-BE49-F238E27FC236}">
                <a16:creationId xmlns:a16="http://schemas.microsoft.com/office/drawing/2014/main" id="{E5C003D8-23A7-53E9-6CB4-63AED66F8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318" y="1071563"/>
            <a:ext cx="11719364" cy="5786436"/>
          </a:xfrm>
          <a:prstGeom prst="rect">
            <a:avLst/>
          </a:prstGeom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07286767-989D-2A8E-AE2E-9AAF056695BE}"/>
              </a:ext>
            </a:extLst>
          </p:cNvPr>
          <p:cNvSpPr/>
          <p:nvPr/>
        </p:nvSpPr>
        <p:spPr>
          <a:xfrm>
            <a:off x="0" y="1"/>
            <a:ext cx="12192000" cy="957942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D13B96-FD45-8400-E28B-4E8ECF95489C}"/>
              </a:ext>
            </a:extLst>
          </p:cNvPr>
          <p:cNvSpPr txBox="1">
            <a:spLocks/>
          </p:cNvSpPr>
          <p:nvPr/>
        </p:nvSpPr>
        <p:spPr>
          <a:xfrm>
            <a:off x="511589" y="-72571"/>
            <a:ext cx="11168822" cy="103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10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1B84-D080-1162-D66B-17302DA6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3DB24C8A-4527-DCF0-537F-47F20D1C0986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6956259-454D-3533-EDB9-C839C3E16279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채팅 방식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296F58B-E8B9-D3A5-66D7-251AC78E00F3}"/>
              </a:ext>
            </a:extLst>
          </p:cNvPr>
          <p:cNvSpPr/>
          <p:nvPr/>
        </p:nvSpPr>
        <p:spPr>
          <a:xfrm>
            <a:off x="2161343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웹소켓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45D251-4F67-6E16-F97C-09C52F557C1E}"/>
              </a:ext>
            </a:extLst>
          </p:cNvPr>
          <p:cNvSpPr/>
          <p:nvPr/>
        </p:nvSpPr>
        <p:spPr>
          <a:xfrm>
            <a:off x="7658398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폴링방식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2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2552 -0.000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2BA6E-3C4C-B8D7-035B-DEF8B6FD7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8AA9C98-98BF-4AF5-3A1F-D734B3E6271F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714CFD7-F6D9-8276-78D9-4E2BF2C3B57E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메시지 브로커 방식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0CBFD7-7FB4-CCFF-B738-9F679CC50749}"/>
              </a:ext>
            </a:extLst>
          </p:cNvPr>
          <p:cNvSpPr/>
          <p:nvPr/>
        </p:nvSpPr>
        <p:spPr>
          <a:xfrm>
            <a:off x="2161343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내부 메시지 브로커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B25155-C653-4B0E-0C02-3F66E2BAC61A}"/>
              </a:ext>
            </a:extLst>
          </p:cNvPr>
          <p:cNvSpPr/>
          <p:nvPr/>
        </p:nvSpPr>
        <p:spPr>
          <a:xfrm>
            <a:off x="7658398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외부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메시지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브로커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(Kafka, RabbitMQ)</a:t>
            </a:r>
          </a:p>
        </p:txBody>
      </p:sp>
    </p:spTree>
    <p:extLst>
      <p:ext uri="{BB962C8B-B14F-4D97-AF65-F5344CB8AC3E}">
        <p14:creationId xmlns:p14="http://schemas.microsoft.com/office/powerpoint/2010/main" val="36367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2552 -0.000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F6D8-36D6-CA06-6B26-3F9913FC0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51535D92-C9DB-9835-CB8B-2532128C5336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B8968D-9F15-6627-93F4-57CAFB8662D5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동작 방식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1DCD20-94DA-E41C-130F-B2F856E9054B}"/>
              </a:ext>
            </a:extLst>
          </p:cNvPr>
          <p:cNvSpPr/>
          <p:nvPr/>
        </p:nvSpPr>
        <p:spPr>
          <a:xfrm>
            <a:off x="8765803" y="2990696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내부 메시지 브로커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712E1E-C020-FA8E-9CD1-646C5E61A19F}"/>
              </a:ext>
            </a:extLst>
          </p:cNvPr>
          <p:cNvSpPr/>
          <p:nvPr/>
        </p:nvSpPr>
        <p:spPr>
          <a:xfrm>
            <a:off x="871483" y="2444034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15F337C-3942-CA32-2706-3EC99A8113D7}"/>
              </a:ext>
            </a:extLst>
          </p:cNvPr>
          <p:cNvSpPr/>
          <p:nvPr/>
        </p:nvSpPr>
        <p:spPr>
          <a:xfrm>
            <a:off x="871482" y="3891562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296098-A086-F6DE-E912-843EEEE9EF50}"/>
              </a:ext>
            </a:extLst>
          </p:cNvPr>
          <p:cNvSpPr/>
          <p:nvPr/>
        </p:nvSpPr>
        <p:spPr>
          <a:xfrm>
            <a:off x="871483" y="5339091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사용자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71952A-91D3-83D4-8AE3-DC584F4F5E96}"/>
              </a:ext>
            </a:extLst>
          </p:cNvPr>
          <p:cNvSpPr/>
          <p:nvPr/>
        </p:nvSpPr>
        <p:spPr>
          <a:xfrm>
            <a:off x="3632511" y="2444034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웹소켓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596886-DD99-A8A5-BC8B-7B073C4C13A9}"/>
              </a:ext>
            </a:extLst>
          </p:cNvPr>
          <p:cNvSpPr/>
          <p:nvPr/>
        </p:nvSpPr>
        <p:spPr>
          <a:xfrm>
            <a:off x="3632510" y="3891562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웹소켓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AC21D52-3E0C-BD6A-04F0-6E3487A89DA0}"/>
              </a:ext>
            </a:extLst>
          </p:cNvPr>
          <p:cNvSpPr/>
          <p:nvPr/>
        </p:nvSpPr>
        <p:spPr>
          <a:xfrm>
            <a:off x="3632511" y="5339091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웹소켓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E15615-D854-DFC8-7D67-70CE43730D6E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243742" y="2730003"/>
            <a:ext cx="388769" cy="0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7DDE957-A824-83B5-9767-80F83C4E0B0C}"/>
              </a:ext>
            </a:extLst>
          </p:cNvPr>
          <p:cNvCxnSpPr/>
          <p:nvPr/>
        </p:nvCxnSpPr>
        <p:spPr>
          <a:xfrm>
            <a:off x="3243741" y="4184731"/>
            <a:ext cx="388769" cy="0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15D6E0-7960-F0D4-4CB1-369CA8838153}"/>
              </a:ext>
            </a:extLst>
          </p:cNvPr>
          <p:cNvCxnSpPr/>
          <p:nvPr/>
        </p:nvCxnSpPr>
        <p:spPr>
          <a:xfrm>
            <a:off x="3243741" y="5653426"/>
            <a:ext cx="388769" cy="0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05294A-5226-3ED9-A73E-B22B33D4FE2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6004770" y="2730003"/>
            <a:ext cx="2761033" cy="1473857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ECBF24-AFC6-7C1B-176A-83EA7AE12D1C}"/>
              </a:ext>
            </a:extLst>
          </p:cNvPr>
          <p:cNvCxnSpPr>
            <a:cxnSpLocks/>
          </p:cNvCxnSpPr>
          <p:nvPr/>
        </p:nvCxnSpPr>
        <p:spPr>
          <a:xfrm>
            <a:off x="6004769" y="4203860"/>
            <a:ext cx="2761034" cy="0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07C5FF-295E-428F-EB9F-2F7FC683E4D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004769" y="4203860"/>
            <a:ext cx="2761034" cy="1399785"/>
          </a:xfrm>
          <a:prstGeom prst="line">
            <a:avLst/>
          </a:prstGeom>
          <a:ln w="25400">
            <a:solidFill>
              <a:srgbClr val="14B8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226AB32E-2E30-EFC5-E6D1-CD33E933B469}"/>
              </a:ext>
            </a:extLst>
          </p:cNvPr>
          <p:cNvSpPr txBox="1">
            <a:spLocks/>
          </p:cNvSpPr>
          <p:nvPr/>
        </p:nvSpPr>
        <p:spPr>
          <a:xfrm>
            <a:off x="5744783" y="4062105"/>
            <a:ext cx="3281005" cy="525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구독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3EB92DE-8848-5424-E022-B8A0DCBAFCDF}"/>
              </a:ext>
            </a:extLst>
          </p:cNvPr>
          <p:cNvSpPr txBox="1">
            <a:spLocks/>
          </p:cNvSpPr>
          <p:nvPr/>
        </p:nvSpPr>
        <p:spPr>
          <a:xfrm>
            <a:off x="1140284" y="1743343"/>
            <a:ext cx="4595682" cy="525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URL: http/https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</a:t>
            </a:r>
            <a:r>
              <a:rPr lang="en-US" altLang="ko-KR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ws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</a:t>
            </a:r>
            <a:r>
              <a:rPr lang="en-US" altLang="ko-KR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wss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F3E32D4-5174-F642-A62D-18293F1DA7AF}"/>
              </a:ext>
            </a:extLst>
          </p:cNvPr>
          <p:cNvSpPr txBox="1">
            <a:spLocks/>
          </p:cNvSpPr>
          <p:nvPr/>
        </p:nvSpPr>
        <p:spPr>
          <a:xfrm>
            <a:off x="2831247" y="6136432"/>
            <a:ext cx="3974783" cy="525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메서드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http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stomp</a:t>
            </a:r>
          </a:p>
        </p:txBody>
      </p:sp>
    </p:spTree>
    <p:extLst>
      <p:ext uri="{BB962C8B-B14F-4D97-AF65-F5344CB8AC3E}">
        <p14:creationId xmlns:p14="http://schemas.microsoft.com/office/powerpoint/2010/main" val="3170340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88F2-56B5-797D-3D39-D31AEBC8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3221540-8E4E-7E42-DCC0-D26A84507153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C17396-F556-1629-3872-1514E18FCD35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메시지 전달방식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06CD98-D876-6615-589E-F6296B8CB04F}"/>
              </a:ext>
            </a:extLst>
          </p:cNvPr>
          <p:cNvSpPr/>
          <p:nvPr/>
        </p:nvSpPr>
        <p:spPr>
          <a:xfrm>
            <a:off x="2161343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queue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48036E-EBEF-B968-631C-336BFB296C3D}"/>
              </a:ext>
            </a:extLst>
          </p:cNvPr>
          <p:cNvSpPr/>
          <p:nvPr/>
        </p:nvSpPr>
        <p:spPr>
          <a:xfrm>
            <a:off x="7658398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14828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50AB-EBD2-0926-9028-3062DF22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6B178F2C-DEC1-9666-DCB2-13CC338C5016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D1F91D-B952-ABD2-1148-339D0D52CD04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웹소켓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 기능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8D5044-BCCB-317C-FDBC-4F8D804ACBDE}"/>
              </a:ext>
            </a:extLst>
          </p:cNvPr>
          <p:cNvSpPr/>
          <p:nvPr/>
        </p:nvSpPr>
        <p:spPr>
          <a:xfrm>
            <a:off x="790200" y="2097790"/>
            <a:ext cx="4645397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대</a:t>
            </a:r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 </a:t>
            </a:r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채팅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46C14F8-1DE2-22A8-C92D-272B38312F67}"/>
              </a:ext>
            </a:extLst>
          </p:cNvPr>
          <p:cNvSpPr/>
          <p:nvPr/>
        </p:nvSpPr>
        <p:spPr>
          <a:xfrm>
            <a:off x="790203" y="3860861"/>
            <a:ext cx="4645397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관리자 채팅 관리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130E05-09CC-F7D5-B1B1-F2A1D01DBECE}"/>
              </a:ext>
            </a:extLst>
          </p:cNvPr>
          <p:cNvSpPr/>
          <p:nvPr/>
        </p:nvSpPr>
        <p:spPr>
          <a:xfrm>
            <a:off x="790200" y="2979325"/>
            <a:ext cx="4645397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단체 채팅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DB096A-844F-F9BB-491A-BB0921BF5D96}"/>
              </a:ext>
            </a:extLst>
          </p:cNvPr>
          <p:cNvSpPr/>
          <p:nvPr/>
        </p:nvSpPr>
        <p:spPr>
          <a:xfrm>
            <a:off x="790200" y="4742396"/>
            <a:ext cx="4645397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단체채팅 실시간 알림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A1C9D2-DFC4-6490-46DB-84B03C01C861}"/>
              </a:ext>
            </a:extLst>
          </p:cNvPr>
          <p:cNvSpPr/>
          <p:nvPr/>
        </p:nvSpPr>
        <p:spPr>
          <a:xfrm>
            <a:off x="790201" y="5623932"/>
            <a:ext cx="4645397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강제 로그아웃</a:t>
            </a:r>
            <a:endParaRPr lang="en-US" altLang="ko-KR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C0D44C-A43D-31DD-FC80-7BF5145E02D2}"/>
              </a:ext>
            </a:extLst>
          </p:cNvPr>
          <p:cNvSpPr/>
          <p:nvPr/>
        </p:nvSpPr>
        <p:spPr>
          <a:xfrm>
            <a:off x="6807200" y="2979325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topic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FAD80BE-D4ED-38F0-028B-F53C8EFD6030}"/>
              </a:ext>
            </a:extLst>
          </p:cNvPr>
          <p:cNvSpPr/>
          <p:nvPr/>
        </p:nvSpPr>
        <p:spPr>
          <a:xfrm>
            <a:off x="6807199" y="2109930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queue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476958-1B7C-9121-DC3E-9F415870B177}"/>
              </a:ext>
            </a:extLst>
          </p:cNvPr>
          <p:cNvSpPr/>
          <p:nvPr/>
        </p:nvSpPr>
        <p:spPr>
          <a:xfrm>
            <a:off x="9557858" y="3838678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topic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D02AF9-0284-5E7E-A5B3-1571468F690A}"/>
              </a:ext>
            </a:extLst>
          </p:cNvPr>
          <p:cNvSpPr/>
          <p:nvPr/>
        </p:nvSpPr>
        <p:spPr>
          <a:xfrm>
            <a:off x="6814127" y="3838679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queue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479D0B-6812-423C-4AFA-D89674A84D29}"/>
              </a:ext>
            </a:extLst>
          </p:cNvPr>
          <p:cNvSpPr/>
          <p:nvPr/>
        </p:nvSpPr>
        <p:spPr>
          <a:xfrm>
            <a:off x="6814127" y="5623932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queue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B2CA3B-BA2B-DAF8-034E-9AF61779E24C}"/>
              </a:ext>
            </a:extLst>
          </p:cNvPr>
          <p:cNvSpPr/>
          <p:nvPr/>
        </p:nvSpPr>
        <p:spPr>
          <a:xfrm>
            <a:off x="6814127" y="4742396"/>
            <a:ext cx="2372259" cy="571937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topic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8A66204-BC93-972B-1B75-6CF327B6B6A5}"/>
              </a:ext>
            </a:extLst>
          </p:cNvPr>
          <p:cNvSpPr/>
          <p:nvPr/>
        </p:nvSpPr>
        <p:spPr>
          <a:xfrm>
            <a:off x="5609770" y="2038884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2739F4E-C364-BEA7-CC84-2914DC9AEC46}"/>
              </a:ext>
            </a:extLst>
          </p:cNvPr>
          <p:cNvSpPr/>
          <p:nvPr/>
        </p:nvSpPr>
        <p:spPr>
          <a:xfrm>
            <a:off x="5609770" y="2908278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ACC8CB9-C13A-06E4-4FDA-0748FBEA005C}"/>
              </a:ext>
            </a:extLst>
          </p:cNvPr>
          <p:cNvSpPr/>
          <p:nvPr/>
        </p:nvSpPr>
        <p:spPr>
          <a:xfrm>
            <a:off x="5609770" y="3767631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EAE08C1-A833-CCB3-094C-9163BCF6FDC0}"/>
              </a:ext>
            </a:extLst>
          </p:cNvPr>
          <p:cNvSpPr/>
          <p:nvPr/>
        </p:nvSpPr>
        <p:spPr>
          <a:xfrm>
            <a:off x="5609770" y="4671349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8E20049-08EB-0148-D1AB-668061BAB875}"/>
              </a:ext>
            </a:extLst>
          </p:cNvPr>
          <p:cNvSpPr/>
          <p:nvPr/>
        </p:nvSpPr>
        <p:spPr>
          <a:xfrm>
            <a:off x="5609770" y="5552885"/>
            <a:ext cx="1023256" cy="642984"/>
          </a:xfrm>
          <a:prstGeom prst="rightArrow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56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B363-77AD-0AD0-7BC2-A8F70B4F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13F3377-A87A-C7BC-38C7-2640CD414CD8}"/>
              </a:ext>
            </a:extLst>
          </p:cNvPr>
          <p:cNvSpPr/>
          <p:nvPr/>
        </p:nvSpPr>
        <p:spPr>
          <a:xfrm>
            <a:off x="0" y="1"/>
            <a:ext cx="12192000" cy="957942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53C5195-007C-3FFF-9CF3-397678AC24CA}"/>
              </a:ext>
            </a:extLst>
          </p:cNvPr>
          <p:cNvSpPr txBox="1">
            <a:spLocks/>
          </p:cNvSpPr>
          <p:nvPr/>
        </p:nvSpPr>
        <p:spPr>
          <a:xfrm>
            <a:off x="511589" y="-72571"/>
            <a:ext cx="11168822" cy="103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채팅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1대1 채팅">
            <a:hlinkClick r:id="" action="ppaction://media"/>
            <a:extLst>
              <a:ext uri="{FF2B5EF4-FFF2-40B4-BE49-F238E27FC236}">
                <a16:creationId xmlns:a16="http://schemas.microsoft.com/office/drawing/2014/main" id="{19C82717-225A-04EC-E0C9-B498A4104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84" y="957943"/>
            <a:ext cx="11939587" cy="58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A067-FC3E-E113-8024-7F236BF4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A17570C-92CB-822C-C644-634385C32174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3947F4-FC5B-0A1E-B934-35AF40D2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채팅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D237C-7A0C-B7B6-FA78-7C4367A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68" y="452581"/>
            <a:ext cx="9405038" cy="59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388E-78CF-BF6F-DA4F-C58DA7C63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70471-73B8-8942-BF94-23E88771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89739EC0-6D03-BA96-D8DD-C1180633AC00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CABE6F-F4AD-7392-6888-0B66C6A074B2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선정 동기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2CD239-2577-76BA-0B89-349B8F166603}"/>
              </a:ext>
            </a:extLst>
          </p:cNvPr>
          <p:cNvSpPr/>
          <p:nvPr/>
        </p:nvSpPr>
        <p:spPr>
          <a:xfrm>
            <a:off x="2684499" y="2492074"/>
            <a:ext cx="6823002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B84D50-FE64-1227-B420-555DB928F037}"/>
              </a:ext>
            </a:extLst>
          </p:cNvPr>
          <p:cNvSpPr/>
          <p:nvPr/>
        </p:nvSpPr>
        <p:spPr>
          <a:xfrm>
            <a:off x="2684499" y="3733800"/>
            <a:ext cx="6823002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해결하려는 문제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891495-70C5-6E18-B959-413C64A5AB9F}"/>
              </a:ext>
            </a:extLst>
          </p:cNvPr>
          <p:cNvSpPr/>
          <p:nvPr/>
        </p:nvSpPr>
        <p:spPr>
          <a:xfrm>
            <a:off x="2684499" y="4975526"/>
            <a:ext cx="6823002" cy="738612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솔루션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지능형 통합 플랫폼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102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47C6-30F1-0CEF-5873-DFDD09025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EAB40A0-9138-6C18-E764-8ECA259D6AAE}"/>
              </a:ext>
            </a:extLst>
          </p:cNvPr>
          <p:cNvSpPr/>
          <p:nvPr/>
        </p:nvSpPr>
        <p:spPr>
          <a:xfrm>
            <a:off x="0" y="1"/>
            <a:ext cx="12192000" cy="957942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EA2B278-D2BC-5545-5F13-3A375DD2E9AB}"/>
              </a:ext>
            </a:extLst>
          </p:cNvPr>
          <p:cNvSpPr txBox="1">
            <a:spLocks/>
          </p:cNvSpPr>
          <p:nvPr/>
        </p:nvSpPr>
        <p:spPr>
          <a:xfrm>
            <a:off x="511589" y="-72571"/>
            <a:ext cx="11168822" cy="103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단체 채팅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단체 채팅">
            <a:hlinkClick r:id="" action="ppaction://media"/>
            <a:extLst>
              <a:ext uri="{FF2B5EF4-FFF2-40B4-BE49-F238E27FC236}">
                <a16:creationId xmlns:a16="http://schemas.microsoft.com/office/drawing/2014/main" id="{F4A06AB0-E059-9C5E-5E64-0849A61F0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28" y="957943"/>
            <a:ext cx="11930743" cy="58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20AB-E3EA-5EAE-2245-D7E95195F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7DDE64C1-BB80-198D-2F20-2BFE1A0857CD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B2AF52-DC6B-2656-9487-03F78C4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단체채팅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42225-8896-E25A-2B3A-989123B0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68" y="533745"/>
            <a:ext cx="9322703" cy="57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8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1480B-78F4-C2B7-3333-4227505C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303320D-FFF8-6CEC-4951-6C254A99813F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155497-0C92-B055-8791-2832A864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탐색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45A743-2D0E-B045-2E69-4040BC39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55" y="885620"/>
            <a:ext cx="7644289" cy="23100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ADB3B2-81C9-0CD7-97D9-C536CD6E7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35" y="3662342"/>
            <a:ext cx="5210813" cy="23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69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8020-3FB9-0CCF-0C55-4DD5B168C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652834C1-E406-EEDA-3491-EBABB9DD5A87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BC0BA1-1FAB-CF55-7E3C-21F84167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탐색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EF2AF-7BC2-C5B3-1E9A-9A294F31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51" y="512064"/>
            <a:ext cx="9593424" cy="5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8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2E94-7DA3-69BA-9C75-C72AF5A6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0ADD0C60-AB44-759D-9ACF-D9161A6A4615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6A1059-C79E-3EB1-1C62-1A43D3DC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491797"/>
            <a:ext cx="2848687" cy="374433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탐색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2025-08-28 14-40-25(1)">
            <a:hlinkClick r:id="" action="ppaction://media"/>
            <a:extLst>
              <a:ext uri="{FF2B5EF4-FFF2-40B4-BE49-F238E27FC236}">
                <a16:creationId xmlns:a16="http://schemas.microsoft.com/office/drawing/2014/main" id="{DAF8E9EE-E36F-FA64-7A51-CC29742436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51" y="768096"/>
            <a:ext cx="9575549" cy="51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0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D9CA-C063-1AD9-C7C7-9FBD15D7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8E8769C9-28B3-DC33-B671-2D3A8FA0D890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08010-6081-62D9-39D3-C5006D1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414590"/>
            <a:ext cx="2848687" cy="3744339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운동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루틴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2A383-CAE1-8DE8-0C4A-77E82CB5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51" y="693928"/>
            <a:ext cx="9573534" cy="51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61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30F4-37E1-3C69-871B-71D32E08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360442EE-6278-3DD5-0B59-8E6260658D10}"/>
              </a:ext>
            </a:extLst>
          </p:cNvPr>
          <p:cNvSpPr/>
          <p:nvPr/>
        </p:nvSpPr>
        <p:spPr>
          <a:xfrm>
            <a:off x="0" y="0"/>
            <a:ext cx="2616451" cy="6858000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0F4831-2C8C-FCE1-176D-17838A1B3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119" y="1556830"/>
            <a:ext cx="2848687" cy="3744339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운동</a:t>
            </a:r>
            <a:b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루틴 추천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99E56-F84E-503F-BDFF-EB89330E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51" y="0"/>
            <a:ext cx="9568351" cy="51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1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C4C5-1A6D-F420-4534-06C84F21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5944690C-63B1-AB42-7404-242AA7E3AE00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03B845-C9D2-9A66-9045-675E2E2C7D0F}"/>
              </a:ext>
            </a:extLst>
          </p:cNvPr>
          <p:cNvSpPr txBox="1">
            <a:spLocks/>
          </p:cNvSpPr>
          <p:nvPr/>
        </p:nvSpPr>
        <p:spPr>
          <a:xfrm>
            <a:off x="4346452" y="88656"/>
            <a:ext cx="3499096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sz="9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75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EFC3-4F4D-2B98-68C1-34B5BE2B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98CAC-25D0-3C8C-59D7-5E0D9CA7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A7081A-DB04-5D1E-E4B0-4ADBD74FB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새로운 피트니스 패러다임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헬시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플레저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와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MZ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세대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7CC35DD-7B06-31D0-19DB-5470CA1478FA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084AC6-1F5D-1DC9-A044-2A21C6F337A0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9CAA13-E7F1-1F4A-7BBB-2646B90C6703}"/>
              </a:ext>
            </a:extLst>
          </p:cNvPr>
          <p:cNvSpPr/>
          <p:nvPr/>
        </p:nvSpPr>
        <p:spPr>
          <a:xfrm>
            <a:off x="2011119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헬시</a:t>
            </a:r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32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플레저</a:t>
            </a:r>
            <a:endParaRPr lang="ko-KR" altLang="en-US" sz="3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227B093-2191-7404-2237-2C719D37CA51}"/>
              </a:ext>
            </a:extLst>
          </p:cNvPr>
          <p:cNvSpPr/>
          <p:nvPr/>
        </p:nvSpPr>
        <p:spPr>
          <a:xfrm>
            <a:off x="7808621" y="2940113"/>
            <a:ext cx="2372259" cy="2426328"/>
          </a:xfrm>
          <a:prstGeom prst="roundRect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MZ</a:t>
            </a:r>
            <a:r>
              <a:rPr lang="ko-KR" altLang="en-US" sz="3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세대</a:t>
            </a:r>
          </a:p>
        </p:txBody>
      </p:sp>
    </p:spTree>
    <p:extLst>
      <p:ext uri="{BB962C8B-B14F-4D97-AF65-F5344CB8AC3E}">
        <p14:creationId xmlns:p14="http://schemas.microsoft.com/office/powerpoint/2010/main" val="154042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F197-E8E3-6357-2B5A-E5A5243EF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91FE2-2775-592C-51FE-DD4F23B7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23F98-4AF4-5B9F-C890-46619209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새로운 피트니스 패러다임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헬시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플레저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와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MZ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세대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0F80F3D0-14C8-F44C-A416-7905463FD991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7E8C1C9-AEDD-C0F7-2B70-977E319387AE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pic>
        <p:nvPicPr>
          <p:cNvPr id="1030" name="Picture 6" descr="[리빙톡] 힘든 건강관리는 '노'(NO)…'헬시플레저' 열풍 - 1">
            <a:extLst>
              <a:ext uri="{FF2B5EF4-FFF2-40B4-BE49-F238E27FC236}">
                <a16:creationId xmlns:a16="http://schemas.microsoft.com/office/drawing/2014/main" id="{BA583D34-4561-1AC4-469C-46861E5F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40" y="2433976"/>
            <a:ext cx="7056120" cy="39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52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A843A-61A8-9D34-E5EE-D20423EA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85287-3B3F-C375-F103-1568B315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선정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29558-FECB-DC5B-5E16-127A14A2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8" y="1669695"/>
            <a:ext cx="10336898" cy="5974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새로운 피트니스 패러다임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헬시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플레저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'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와 </a:t>
            </a:r>
            <a:r>
              <a:rPr lang="en-US" altLang="ko-KR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MZ</a:t>
            </a:r>
            <a:r>
              <a:rPr lang="ko-KR" altLang="en-US" dirty="0">
                <a:solidFill>
                  <a:srgbClr val="14B8A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세대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6C8A805-0897-B987-979A-1B4931F4D35F}"/>
              </a:ext>
            </a:extLst>
          </p:cNvPr>
          <p:cNvSpPr/>
          <p:nvPr/>
        </p:nvSpPr>
        <p:spPr>
          <a:xfrm>
            <a:off x="0" y="0"/>
            <a:ext cx="12192000" cy="1502875"/>
          </a:xfrm>
          <a:prstGeom prst="flowChartProcess">
            <a:avLst/>
          </a:prstGeom>
          <a:solidFill>
            <a:srgbClr val="14B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1E3473F-1DB2-5C14-6E32-BD565E11E9D6}"/>
              </a:ext>
            </a:extLst>
          </p:cNvPr>
          <p:cNvSpPr txBox="1">
            <a:spLocks/>
          </p:cNvSpPr>
          <p:nvPr/>
        </p:nvSpPr>
        <p:spPr>
          <a:xfrm>
            <a:off x="845127" y="88656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기회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왜 지금인가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pic>
        <p:nvPicPr>
          <p:cNvPr id="15" name="그림 1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2B2FE9-47D8-8CA2-B4ED-05EC6EAF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5" y="2267156"/>
            <a:ext cx="3571875" cy="350520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300090-844E-821F-73D4-A2D51BD1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36" y="2267156"/>
            <a:ext cx="3571875" cy="3505200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BC8ADA-7E70-F4D7-2D4C-C823712D8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47" y="2267156"/>
            <a:ext cx="35718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30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1587</TotalTime>
  <Words>962</Words>
  <Application>Microsoft Office PowerPoint</Application>
  <PresentationFormat>와이드스크린</PresentationFormat>
  <Paragraphs>296</Paragraphs>
  <Slides>67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HY견고딕</vt:lpstr>
      <vt:lpstr>나눔고딕</vt:lpstr>
      <vt:lpstr>나눔고딕 ExtraBold</vt:lpstr>
      <vt:lpstr>이사만루체 Light</vt:lpstr>
      <vt:lpstr>ADLaM Display</vt:lpstr>
      <vt:lpstr>Calibri</vt:lpstr>
      <vt:lpstr>Calibri Light</vt:lpstr>
      <vt:lpstr>Wingdings 2</vt:lpstr>
      <vt:lpstr>HDOfficeLightV0</vt:lpstr>
      <vt:lpstr>Fit.Hub</vt:lpstr>
      <vt:lpstr>AGENDA</vt:lpstr>
      <vt:lpstr>팀원 소개</vt:lpstr>
      <vt:lpstr>팀원 소개 및 업무 분담</vt:lpstr>
      <vt:lpstr>프로젝트 주제 선정</vt:lpstr>
      <vt:lpstr>프로젝트 선정 동기</vt:lpstr>
      <vt:lpstr>프로젝트 선정 동기</vt:lpstr>
      <vt:lpstr>프로젝트 선정 동기</vt:lpstr>
      <vt:lpstr>프로젝트 선정 동기</vt:lpstr>
      <vt:lpstr>프로젝트 선정 동기</vt:lpstr>
      <vt:lpstr>프로젝트 선정 동기</vt:lpstr>
      <vt:lpstr>프로젝트 선정 동기</vt:lpstr>
      <vt:lpstr>프로젝트 선정 동기</vt:lpstr>
      <vt:lpstr>프로젝트 선정 동기</vt:lpstr>
      <vt:lpstr>PowerPoint 프레젠테이션</vt:lpstr>
      <vt:lpstr>개발 환경 및 기술 스택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구조 설계</vt:lpstr>
      <vt:lpstr>프로젝트 선정 동기</vt:lpstr>
      <vt:lpstr>PowerPoint 프레젠테이션</vt:lpstr>
      <vt:lpstr>ERD (스키마 구조)</vt:lpstr>
      <vt:lpstr>PowerPoint 프레젠테이션</vt:lpstr>
      <vt:lpstr>PowerPoint 프레젠테이션</vt:lpstr>
      <vt:lpstr>PowerPoint 프레젠테이션</vt:lpstr>
      <vt:lpstr>주요 코드 설명 및 기능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회원가입, 로그인</vt:lpstr>
      <vt:lpstr>마이페이지</vt:lpstr>
      <vt:lpstr>카카오 로그인</vt:lpstr>
      <vt:lpstr>게시판 (사용자)</vt:lpstr>
      <vt:lpstr>게시판 (관리자)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1대1채팅</vt:lpstr>
      <vt:lpstr>PowerPoint 프레젠테이션</vt:lpstr>
      <vt:lpstr>단체채팅</vt:lpstr>
      <vt:lpstr>지도  기반 탐색</vt:lpstr>
      <vt:lpstr>지도  기반 탐색</vt:lpstr>
      <vt:lpstr>지도  기반 탐색</vt:lpstr>
      <vt:lpstr>향후 계획 - AI 운동 루틴 추천</vt:lpstr>
      <vt:lpstr>AI 운동 루틴 추천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고민석</dc:creator>
  <cp:lastModifiedBy>Administrator</cp:lastModifiedBy>
  <cp:revision>71</cp:revision>
  <dcterms:created xsi:type="dcterms:W3CDTF">2025-08-26T04:55:10Z</dcterms:created>
  <dcterms:modified xsi:type="dcterms:W3CDTF">2025-09-13T09:30:37Z</dcterms:modified>
</cp:coreProperties>
</file>